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1764" r:id="rId2"/>
    <p:sldId id="1765" r:id="rId3"/>
    <p:sldId id="1766" r:id="rId4"/>
    <p:sldId id="404" r:id="rId5"/>
    <p:sldId id="422" r:id="rId6"/>
    <p:sldId id="1767" r:id="rId7"/>
    <p:sldId id="297" r:id="rId8"/>
    <p:sldId id="298" r:id="rId9"/>
    <p:sldId id="281" r:id="rId10"/>
    <p:sldId id="1769" r:id="rId11"/>
    <p:sldId id="258" r:id="rId12"/>
    <p:sldId id="392" r:id="rId13"/>
    <p:sldId id="259" r:id="rId14"/>
    <p:sldId id="1770" r:id="rId15"/>
    <p:sldId id="1771" r:id="rId16"/>
    <p:sldId id="1772" r:id="rId17"/>
    <p:sldId id="1773" r:id="rId18"/>
    <p:sldId id="1774" r:id="rId19"/>
    <p:sldId id="273" r:id="rId20"/>
    <p:sldId id="275" r:id="rId21"/>
    <p:sldId id="277" r:id="rId22"/>
    <p:sldId id="278" r:id="rId23"/>
    <p:sldId id="279" r:id="rId24"/>
    <p:sldId id="265" r:id="rId25"/>
    <p:sldId id="266" r:id="rId26"/>
    <p:sldId id="267" r:id="rId27"/>
    <p:sldId id="280" r:id="rId28"/>
    <p:sldId id="282" r:id="rId29"/>
    <p:sldId id="293" r:id="rId30"/>
    <p:sldId id="285" r:id="rId31"/>
    <p:sldId id="286" r:id="rId32"/>
    <p:sldId id="1761" r:id="rId33"/>
    <p:sldId id="1762" r:id="rId34"/>
    <p:sldId id="1763" r:id="rId35"/>
    <p:sldId id="283" r:id="rId36"/>
    <p:sldId id="284" r:id="rId37"/>
    <p:sldId id="289" r:id="rId38"/>
    <p:sldId id="290" r:id="rId39"/>
    <p:sldId id="291" r:id="rId40"/>
    <p:sldId id="292" r:id="rId41"/>
    <p:sldId id="299" r:id="rId42"/>
    <p:sldId id="300" r:id="rId43"/>
    <p:sldId id="301" r:id="rId44"/>
    <p:sldId id="294" r:id="rId45"/>
    <p:sldId id="295" r:id="rId46"/>
    <p:sldId id="302" r:id="rId47"/>
    <p:sldId id="303" r:id="rId48"/>
    <p:sldId id="304" r:id="rId49"/>
    <p:sldId id="305" r:id="rId50"/>
    <p:sldId id="306" r:id="rId51"/>
    <p:sldId id="307"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6F595-FD2E-4129-B145-7EC4E141BF1A}" type="datetimeFigureOut">
              <a:rPr lang="en-IN" smtClean="0"/>
              <a:t>22-11-2022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9A4FB-3ACF-49EF-8ACE-D45DF80A00BF}" type="slidenum">
              <a:rPr lang="en-IN" smtClean="0"/>
              <a:t>‹#›</a:t>
            </a:fld>
            <a:endParaRPr lang="en-IN"/>
          </a:p>
        </p:txBody>
      </p:sp>
    </p:spTree>
    <p:extLst>
      <p:ext uri="{BB962C8B-B14F-4D97-AF65-F5344CB8AC3E}">
        <p14:creationId xmlns:p14="http://schemas.microsoft.com/office/powerpoint/2010/main" val="340816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BB63B323-AAB9-D2A6-0F74-615F75436E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A3B6AE29-4541-57DD-41FA-D5C18C0C0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Gratitude for PF &lt;&lt; Gratitude for Feeling in Relationship &lt;&lt; Gratitude for RU</a:t>
            </a:r>
          </a:p>
          <a:p>
            <a:r>
              <a:rPr lang="en-US" altLang="en-US"/>
              <a:t>Parents feel that they invested the whole life for the children (providing PF)</a:t>
            </a:r>
          </a:p>
          <a:p>
            <a:r>
              <a:rPr lang="en-US" altLang="en-US"/>
              <a:t>If they have not paid attention to RF &amp; RU, then the children may not have gratitude for the parents</a:t>
            </a:r>
          </a:p>
          <a:p>
            <a:r>
              <a:rPr lang="en-US" altLang="en-US"/>
              <a:t>Typically the father provides the PF, the mother provides PF and feeling, so children are more attached to the mothers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C13F13AF-191F-8A68-5200-C3CAD60C42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D82BED72-E306-1A2A-0F78-708A179CC2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are sitting with someone with whom you have a feeling of opposition – will you be happy / unhappy?</a:t>
            </a:r>
          </a:p>
          <a:p>
            <a:endParaRPr lang="en-US" altLang="en-US"/>
          </a:p>
          <a:p>
            <a:r>
              <a:rPr lang="en-US" altLang="en-US"/>
              <a:t>Many people share that when they are in office, they are excellent performers. But when they go home, they do not get the same response from the family - why? Because at home, feeling in relationship is still important.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BD93B10A-D79F-731D-5421-F15EA3F983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6CA2E2E7-F657-D8BC-9C81-C1BFD8FA88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were sitting with someone with whom you have a feeling of opposition.</a:t>
            </a:r>
          </a:p>
          <a:p>
            <a:r>
              <a:rPr lang="en-US" altLang="en-US"/>
              <a:t>Now that person has left, but you are still thinking about that relationship (there is contradiction in your thoughts) – will you be happy / unhappy?</a:t>
            </a: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7D45-B985-841A-3589-051A9CDE0D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7EF75D-FD7B-5DF0-4A9C-90880FB29A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7F03CA-35E3-4364-0CA3-ABA227464580}"/>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573A8D02-225D-177C-D7AA-B916B8718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33B59F-48AC-33E0-DF22-B318F49A4223}"/>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206794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BE58-E5CE-EEF4-BA11-6C428ACCC4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25E219-2F63-9812-A77C-0E015FE69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3175E-CAB8-303F-4F40-7CD2232A6256}"/>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0AE07477-CFCC-A4D2-598E-42032F007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A52E0-4802-0112-68C9-8D23D6DE51C5}"/>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97127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62CED-76BA-B498-4969-D445F81E0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A3618E-8560-39D1-D0EA-1C2037C630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456F5-9DD8-0290-3456-6DD559B1CFF1}"/>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9F9A306F-D36A-0A7B-9276-B01C66741A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81CFB3-383E-0F37-09A5-93C131B4B4C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2355091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76201"/>
            <a:ext cx="12192000" cy="38099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609600"/>
            <a:ext cx="12192000" cy="5943600"/>
          </a:xfrm>
          <a:prstGeom prst="rect">
            <a:avLst/>
          </a:prstGeom>
        </p:spPr>
        <p:txBody>
          <a:bodyPr>
            <a:normAutofit/>
          </a:bodyPr>
          <a:lstStyle>
            <a:lvl1pPr algn="l" defTabSz="914400" rtl="0" eaLnBrk="1" latinLnBrk="0" hangingPunct="1">
              <a:spcBef>
                <a:spcPct val="20000"/>
              </a:spcBef>
              <a:buFont typeface="Symbol" pitchFamily="18" charset="2"/>
              <a:buChar char="·"/>
              <a:defRPr lang="en-US" sz="2200" b="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Font typeface="Wingdings" pitchFamily="2" charset="2"/>
              <a:buChar char="§"/>
              <a:defRPr lang="en-US" sz="2000" b="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Font typeface="Symbol" pitchFamily="18" charset="2"/>
              <a:buChar char="-"/>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Font typeface="Symbol" pitchFamily="18" charset="2"/>
              <a:buChar char="-"/>
              <a:defRPr lang="en-US" sz="16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Font typeface="Symbol" pitchFamily="18" charset="2"/>
              <a:buChar char="&gt;"/>
              <a:defRPr lang="en-US" sz="16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9028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CDA8-8192-B8E4-56B0-9201EB697C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536DE0-F2D5-D447-34E4-4E2E262863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DCE8A-CD30-A9C1-0E6B-725342954C87}"/>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DBC75C2B-D3A4-7AE7-2F5A-FB1FCDAFA6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1EAD7-2F5D-7BC9-84B1-A72C6EA5FD5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62918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2E8A-A8BC-83BC-1C02-D0CCF0273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75E921-D624-7F9A-610C-CED61A511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1C8B3D-2ECC-9438-6EEC-5F70774CBA1F}"/>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E26B90DC-A67A-4EB6-A2A8-02F67AD8C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109878-43EC-A2C9-FD48-25410E857C0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74183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B3707-D54F-290E-CC3C-F31F83FA6C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FBB284-D151-E2F1-9994-8B5264F509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64A39F-FA44-41FF-8862-6B1D1A3E56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320484-8698-376C-B09C-22A9E9EBC83A}"/>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6" name="Footer Placeholder 5">
            <a:extLst>
              <a:ext uri="{FF2B5EF4-FFF2-40B4-BE49-F238E27FC236}">
                <a16:creationId xmlns:a16="http://schemas.microsoft.com/office/drawing/2014/main" id="{56CDE99A-F4EA-FE35-ADD3-7FFBB1CB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13F2B6-C198-F122-7974-50E98DD93AB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428714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20D-3D2C-6874-48EB-938853B597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C8CF24-D0B4-52D4-D2C6-3A2003AD4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EEFF12-C097-D571-5652-0BE34C477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065311-93B4-8403-F25C-4B58C21F2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85D72-6B25-98A5-A6DA-22129D6A97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AA39E1-DCAC-6389-E0D9-9A0F12A8A0A5}"/>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8" name="Footer Placeholder 7">
            <a:extLst>
              <a:ext uri="{FF2B5EF4-FFF2-40B4-BE49-F238E27FC236}">
                <a16:creationId xmlns:a16="http://schemas.microsoft.com/office/drawing/2014/main" id="{9C87C0A7-A4BF-2BCE-324C-E427C54044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066F15-321F-FB38-BBDB-308F710F5C98}"/>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42099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5F19-6900-388E-7858-685D1DF380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31BEF7-6863-23C2-1C3D-579E95DDFF53}"/>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4" name="Footer Placeholder 3">
            <a:extLst>
              <a:ext uri="{FF2B5EF4-FFF2-40B4-BE49-F238E27FC236}">
                <a16:creationId xmlns:a16="http://schemas.microsoft.com/office/drawing/2014/main" id="{FE1AB33D-93AC-0C55-C3F0-74643AC2F6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C43954-8B70-02BB-815E-C8BEEC7F7A8C}"/>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383182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0349A-C032-A604-7395-B56D111B4E94}"/>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3" name="Footer Placeholder 2">
            <a:extLst>
              <a:ext uri="{FF2B5EF4-FFF2-40B4-BE49-F238E27FC236}">
                <a16:creationId xmlns:a16="http://schemas.microsoft.com/office/drawing/2014/main" id="{9E22DB34-CE50-AAF6-7F83-E792AF286E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1D1AD4-7A75-5C86-7619-5450CBA64486}"/>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03250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148D-074A-FF8E-755E-A89F31796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2585A7-1A67-1DB8-04AB-891A69EBB8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342C79-3E6E-787E-E120-9F75A42F37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3EBB8-8A75-B775-5403-66070AE00A8C}"/>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6" name="Footer Placeholder 5">
            <a:extLst>
              <a:ext uri="{FF2B5EF4-FFF2-40B4-BE49-F238E27FC236}">
                <a16:creationId xmlns:a16="http://schemas.microsoft.com/office/drawing/2014/main" id="{03E4F7A6-E3D1-C453-780F-86D60AEC67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CAE623-E9B3-4572-EFE1-26659F7E034E}"/>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7804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E901-9DBC-A75B-836E-0DF039289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0D0B57-5EEE-77D4-F98A-ECFCFECFC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1150F4-2724-4C4E-DD49-102323D04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A54EC-B0C1-B4F9-740F-BDD4F23CE89E}"/>
              </a:ext>
            </a:extLst>
          </p:cNvPr>
          <p:cNvSpPr>
            <a:spLocks noGrp="1"/>
          </p:cNvSpPr>
          <p:nvPr>
            <p:ph type="dt" sz="half" idx="10"/>
          </p:nvPr>
        </p:nvSpPr>
        <p:spPr/>
        <p:txBody>
          <a:bodyPr/>
          <a:lstStyle/>
          <a:p>
            <a:fld id="{40D126DB-736F-4EEB-83BE-BB08A28A5BDA}" type="datetimeFigureOut">
              <a:rPr lang="en-IN" smtClean="0"/>
              <a:t>22-11-2022</a:t>
            </a:fld>
            <a:endParaRPr lang="en-IN"/>
          </a:p>
        </p:txBody>
      </p:sp>
      <p:sp>
        <p:nvSpPr>
          <p:cNvPr id="6" name="Footer Placeholder 5">
            <a:extLst>
              <a:ext uri="{FF2B5EF4-FFF2-40B4-BE49-F238E27FC236}">
                <a16:creationId xmlns:a16="http://schemas.microsoft.com/office/drawing/2014/main" id="{A32E9944-3B97-3BEA-9C15-8139FC6565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E9A24-4502-130B-6F79-D6EFCAF26A85}"/>
              </a:ext>
            </a:extLst>
          </p:cNvPr>
          <p:cNvSpPr>
            <a:spLocks noGrp="1"/>
          </p:cNvSpPr>
          <p:nvPr>
            <p:ph type="sldNum" sz="quarter" idx="12"/>
          </p:nvPr>
        </p:nvSpPr>
        <p:spPr/>
        <p:txBody>
          <a:bodyPr/>
          <a:lstStyle/>
          <a:p>
            <a:fld id="{0A1334B5-FE43-4EDD-92A6-41EF220242E0}" type="slidenum">
              <a:rPr lang="en-IN" smtClean="0"/>
              <a:t>‹#›</a:t>
            </a:fld>
            <a:endParaRPr lang="en-IN"/>
          </a:p>
        </p:txBody>
      </p:sp>
    </p:spTree>
    <p:extLst>
      <p:ext uri="{BB962C8B-B14F-4D97-AF65-F5344CB8AC3E}">
        <p14:creationId xmlns:p14="http://schemas.microsoft.com/office/powerpoint/2010/main" val="130549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AFEF6-24EF-14E2-36EE-57103359B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474682-3D93-FDD4-0158-F7F1A5F19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CD945-DAB4-799F-D1AA-025D3311C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126DB-736F-4EEB-83BE-BB08A28A5BDA}" type="datetimeFigureOut">
              <a:rPr lang="en-IN" smtClean="0"/>
              <a:t>22-11-2022</a:t>
            </a:fld>
            <a:endParaRPr lang="en-IN"/>
          </a:p>
        </p:txBody>
      </p:sp>
      <p:sp>
        <p:nvSpPr>
          <p:cNvPr id="5" name="Footer Placeholder 4">
            <a:extLst>
              <a:ext uri="{FF2B5EF4-FFF2-40B4-BE49-F238E27FC236}">
                <a16:creationId xmlns:a16="http://schemas.microsoft.com/office/drawing/2014/main" id="{C2F61C3D-B363-A9AF-0DB1-E01BBB4768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173D2B-2C9C-D1A7-64AC-87D64F2CB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334B5-FE43-4EDD-92A6-41EF220242E0}" type="slidenum">
              <a:rPr lang="en-IN" smtClean="0"/>
              <a:t>‹#›</a:t>
            </a:fld>
            <a:endParaRPr lang="en-IN"/>
          </a:p>
        </p:txBody>
      </p:sp>
    </p:spTree>
    <p:extLst>
      <p:ext uri="{BB962C8B-B14F-4D97-AF65-F5344CB8AC3E}">
        <p14:creationId xmlns:p14="http://schemas.microsoft.com/office/powerpoint/2010/main" val="194578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oshanahmed31@gmail.com" TargetMode="External"/><Relationship Id="rId2" Type="http://schemas.openxmlformats.org/officeDocument/2006/relationships/hyperlink" Target="mailto:roshanahmed31@msrit.edu"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2D01-9FDC-54B8-8678-D900AAACB07A}"/>
              </a:ext>
            </a:extLst>
          </p:cNvPr>
          <p:cNvSpPr>
            <a:spLocks noGrp="1"/>
          </p:cNvSpPr>
          <p:nvPr>
            <p:ph type="ctrTitle"/>
          </p:nvPr>
        </p:nvSpPr>
        <p:spPr>
          <a:xfrm>
            <a:off x="1524000" y="2420094"/>
            <a:ext cx="9144000" cy="804470"/>
          </a:xfrm>
        </p:spPr>
        <p:txBody>
          <a:bodyPr/>
          <a:lstStyle/>
          <a:p>
            <a:r>
              <a:rPr lang="en-US" sz="4400" b="1" dirty="0">
                <a:solidFill>
                  <a:srgbClr val="FF0000"/>
                </a:solidFill>
              </a:rPr>
              <a:t>UNIVERSAL HUMAN VALUES (UHV38)</a:t>
            </a:r>
            <a:endParaRPr lang="en-IN" b="1" dirty="0">
              <a:solidFill>
                <a:srgbClr val="FF0000"/>
              </a:solidFill>
            </a:endParaRPr>
          </a:p>
        </p:txBody>
      </p:sp>
      <p:sp>
        <p:nvSpPr>
          <p:cNvPr id="3" name="Subtitle 2">
            <a:extLst>
              <a:ext uri="{FF2B5EF4-FFF2-40B4-BE49-F238E27FC236}">
                <a16:creationId xmlns:a16="http://schemas.microsoft.com/office/drawing/2014/main" id="{EC970C37-F3FC-2820-2B9D-2DB23A638F9F}"/>
              </a:ext>
            </a:extLst>
          </p:cNvPr>
          <p:cNvSpPr>
            <a:spLocks noGrp="1"/>
          </p:cNvSpPr>
          <p:nvPr>
            <p:ph type="subTitle" idx="1"/>
          </p:nvPr>
        </p:nvSpPr>
        <p:spPr>
          <a:xfrm>
            <a:off x="1524000" y="4035671"/>
            <a:ext cx="9144000" cy="2676214"/>
          </a:xfrm>
        </p:spPr>
        <p:txBody>
          <a:bodyPr>
            <a:normAutofit/>
          </a:bodyPr>
          <a:lstStyle/>
          <a:p>
            <a:r>
              <a:rPr lang="en-IN" sz="2000" b="1" dirty="0"/>
              <a:t>By:</a:t>
            </a:r>
          </a:p>
          <a:p>
            <a:r>
              <a:rPr lang="en-IN" sz="2000" dirty="0" err="1"/>
              <a:t>Dr.</a:t>
            </a:r>
            <a:r>
              <a:rPr lang="en-IN" sz="2000" dirty="0"/>
              <a:t> Roshan </a:t>
            </a:r>
            <a:r>
              <a:rPr lang="en-IN" sz="2000" dirty="0" err="1"/>
              <a:t>Zameer</a:t>
            </a:r>
            <a:r>
              <a:rPr lang="en-IN" sz="2000" dirty="0"/>
              <a:t> Ahmed</a:t>
            </a:r>
          </a:p>
          <a:p>
            <a:r>
              <a:rPr lang="en-IN" sz="2000" dirty="0"/>
              <a:t>Assistant Professor, Dept. of ECE</a:t>
            </a:r>
          </a:p>
          <a:p>
            <a:r>
              <a:rPr lang="en-IN" sz="2000" dirty="0"/>
              <a:t>M. S. Ramaiah Institute of Technology, Bengaluru – 54</a:t>
            </a:r>
          </a:p>
          <a:p>
            <a:r>
              <a:rPr lang="en-IN" sz="2000" dirty="0"/>
              <a:t>Email: </a:t>
            </a:r>
            <a:r>
              <a:rPr lang="en-IN" sz="2000" dirty="0">
                <a:hlinkClick r:id="rId2"/>
              </a:rPr>
              <a:t>roshanahmed31@msrit.edu</a:t>
            </a:r>
            <a:r>
              <a:rPr lang="en-IN" sz="2000" dirty="0"/>
              <a:t> / </a:t>
            </a:r>
            <a:r>
              <a:rPr lang="en-IN" sz="2000" dirty="0">
                <a:hlinkClick r:id="rId3"/>
              </a:rPr>
              <a:t>roshanahmed31@gmail.com</a:t>
            </a:r>
            <a:r>
              <a:rPr lang="en-IN" sz="2000" dirty="0"/>
              <a:t> </a:t>
            </a:r>
          </a:p>
          <a:p>
            <a:r>
              <a:rPr lang="en-IN" sz="2000" dirty="0"/>
              <a:t>Mobile: +91-9036875398 / 6361518037</a:t>
            </a:r>
          </a:p>
          <a:p>
            <a:endParaRPr lang="en-IN" dirty="0"/>
          </a:p>
        </p:txBody>
      </p:sp>
      <p:pic>
        <p:nvPicPr>
          <p:cNvPr id="4" name="Picture 3">
            <a:extLst>
              <a:ext uri="{FF2B5EF4-FFF2-40B4-BE49-F238E27FC236}">
                <a16:creationId xmlns:a16="http://schemas.microsoft.com/office/drawing/2014/main" id="{80DA3407-D965-1AC4-9D76-077E6D697488}"/>
              </a:ext>
            </a:extLst>
          </p:cNvPr>
          <p:cNvPicPr>
            <a:picLocks noChangeAspect="1"/>
          </p:cNvPicPr>
          <p:nvPr/>
        </p:nvPicPr>
        <p:blipFill>
          <a:blip r:embed="rId4"/>
          <a:stretch>
            <a:fillRect/>
          </a:stretch>
        </p:blipFill>
        <p:spPr>
          <a:xfrm>
            <a:off x="9455084" y="0"/>
            <a:ext cx="2736915" cy="923827"/>
          </a:xfrm>
          <a:prstGeom prst="rect">
            <a:avLst/>
          </a:prstGeom>
        </p:spPr>
      </p:pic>
    </p:spTree>
    <p:extLst>
      <p:ext uri="{BB962C8B-B14F-4D97-AF65-F5344CB8AC3E}">
        <p14:creationId xmlns:p14="http://schemas.microsoft.com/office/powerpoint/2010/main" val="281310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83" y="638116"/>
            <a:ext cx="10515600" cy="750162"/>
          </a:xfrm>
        </p:spPr>
        <p:txBody>
          <a:bodyPr>
            <a:normAutofit/>
          </a:bodyPr>
          <a:lstStyle/>
          <a:p>
            <a:r>
              <a:rPr lang="en-US" sz="2400" b="1" dirty="0">
                <a:solidFill>
                  <a:srgbClr val="FF0000"/>
                </a:solidFill>
              </a:rPr>
              <a:t>All Human Beings are Equal </a:t>
            </a:r>
            <a:endParaRPr lang="en-IN" sz="2400" b="1" dirty="0">
              <a:solidFill>
                <a:srgbClr val="FF0000"/>
              </a:solidFill>
            </a:endParaRPr>
          </a:p>
        </p:txBody>
      </p:sp>
      <p:pic>
        <p:nvPicPr>
          <p:cNvPr id="5" name="Picture 4"/>
          <p:cNvPicPr>
            <a:picLocks noChangeAspect="1"/>
          </p:cNvPicPr>
          <p:nvPr/>
        </p:nvPicPr>
        <p:blipFill>
          <a:blip r:embed="rId2"/>
          <a:stretch>
            <a:fillRect/>
          </a:stretch>
        </p:blipFill>
        <p:spPr>
          <a:xfrm>
            <a:off x="8936454" y="0"/>
            <a:ext cx="3255546" cy="1201016"/>
          </a:xfrm>
          <a:prstGeom prst="rect">
            <a:avLst/>
          </a:prstGeom>
        </p:spPr>
      </p:pic>
      <p:sp>
        <p:nvSpPr>
          <p:cNvPr id="3" name="TextBox 2">
            <a:extLst>
              <a:ext uri="{FF2B5EF4-FFF2-40B4-BE49-F238E27FC236}">
                <a16:creationId xmlns:a16="http://schemas.microsoft.com/office/drawing/2014/main" id="{DAFF1C39-E272-463C-AE23-D0AC94DFBBEC}"/>
              </a:ext>
            </a:extLst>
          </p:cNvPr>
          <p:cNvSpPr txBox="1"/>
          <p:nvPr/>
        </p:nvSpPr>
        <p:spPr>
          <a:xfrm>
            <a:off x="393581" y="1388278"/>
            <a:ext cx="5526451" cy="1985159"/>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dirty="0"/>
              <a:t>We all serve each other. No one is the master</a:t>
            </a:r>
          </a:p>
          <a:p>
            <a:pPr marL="285750" indent="-285750" algn="just">
              <a:spcAft>
                <a:spcPts val="600"/>
              </a:spcAft>
              <a:buFont typeface="Arial" panose="020B0604020202020204" pitchFamily="34" charset="0"/>
              <a:buChar char="•"/>
            </a:pPr>
            <a:r>
              <a:rPr lang="en-US" dirty="0"/>
              <a:t>You should never consider yourself a master to rule others</a:t>
            </a:r>
          </a:p>
          <a:p>
            <a:pPr marL="285750" indent="-285750" algn="just">
              <a:spcAft>
                <a:spcPts val="600"/>
              </a:spcAft>
              <a:buFont typeface="Arial" panose="020B0604020202020204" pitchFamily="34" charset="0"/>
              <a:buChar char="•"/>
            </a:pPr>
            <a:r>
              <a:rPr lang="en-US" dirty="0"/>
              <a:t>No one is superior to anyone and no one is inferior to anyone</a:t>
            </a:r>
          </a:p>
          <a:p>
            <a:pPr marL="285750" indent="-285750" algn="just">
              <a:spcAft>
                <a:spcPts val="600"/>
              </a:spcAft>
              <a:buFont typeface="Arial" panose="020B0604020202020204" pitchFamily="34" charset="0"/>
              <a:buChar char="•"/>
            </a:pPr>
            <a:r>
              <a:rPr lang="en-US" dirty="0"/>
              <a:t>We should always raise our voice against any injustice</a:t>
            </a:r>
          </a:p>
        </p:txBody>
      </p:sp>
      <p:pic>
        <p:nvPicPr>
          <p:cNvPr id="7" name="Picture 6">
            <a:extLst>
              <a:ext uri="{FF2B5EF4-FFF2-40B4-BE49-F238E27FC236}">
                <a16:creationId xmlns:a16="http://schemas.microsoft.com/office/drawing/2014/main" id="{8AC02487-0461-0AAF-36AA-55F31144123E}"/>
              </a:ext>
            </a:extLst>
          </p:cNvPr>
          <p:cNvPicPr>
            <a:picLocks noChangeAspect="1"/>
          </p:cNvPicPr>
          <p:nvPr/>
        </p:nvPicPr>
        <p:blipFill>
          <a:blip r:embed="rId3"/>
          <a:stretch>
            <a:fillRect/>
          </a:stretch>
        </p:blipFill>
        <p:spPr>
          <a:xfrm>
            <a:off x="0" y="3373437"/>
            <a:ext cx="3286125" cy="1390650"/>
          </a:xfrm>
          <a:prstGeom prst="rect">
            <a:avLst/>
          </a:prstGeom>
        </p:spPr>
      </p:pic>
      <p:pic>
        <p:nvPicPr>
          <p:cNvPr id="9" name="Picture 8">
            <a:extLst>
              <a:ext uri="{FF2B5EF4-FFF2-40B4-BE49-F238E27FC236}">
                <a16:creationId xmlns:a16="http://schemas.microsoft.com/office/drawing/2014/main" id="{C53FAC32-781B-A3BE-B224-740C72AEECD0}"/>
              </a:ext>
            </a:extLst>
          </p:cNvPr>
          <p:cNvPicPr>
            <a:picLocks noChangeAspect="1"/>
          </p:cNvPicPr>
          <p:nvPr/>
        </p:nvPicPr>
        <p:blipFill>
          <a:blip r:embed="rId4"/>
          <a:stretch>
            <a:fillRect/>
          </a:stretch>
        </p:blipFill>
        <p:spPr>
          <a:xfrm>
            <a:off x="3453057" y="3373437"/>
            <a:ext cx="2466975" cy="1390650"/>
          </a:xfrm>
          <a:prstGeom prst="rect">
            <a:avLst/>
          </a:prstGeom>
        </p:spPr>
      </p:pic>
      <p:pic>
        <p:nvPicPr>
          <p:cNvPr id="10" name="Picture 9">
            <a:extLst>
              <a:ext uri="{FF2B5EF4-FFF2-40B4-BE49-F238E27FC236}">
                <a16:creationId xmlns:a16="http://schemas.microsoft.com/office/drawing/2014/main" id="{97A0B0DA-3406-D50A-14AD-B0600C7EA7A5}"/>
              </a:ext>
            </a:extLst>
          </p:cNvPr>
          <p:cNvPicPr>
            <a:picLocks noChangeAspect="1"/>
          </p:cNvPicPr>
          <p:nvPr/>
        </p:nvPicPr>
        <p:blipFill>
          <a:blip r:embed="rId5"/>
          <a:stretch>
            <a:fillRect/>
          </a:stretch>
        </p:blipFill>
        <p:spPr>
          <a:xfrm>
            <a:off x="0" y="4764087"/>
            <a:ext cx="3453057" cy="2093913"/>
          </a:xfrm>
          <a:prstGeom prst="rect">
            <a:avLst/>
          </a:prstGeom>
        </p:spPr>
      </p:pic>
      <p:pic>
        <p:nvPicPr>
          <p:cNvPr id="11" name="Picture 10">
            <a:extLst>
              <a:ext uri="{FF2B5EF4-FFF2-40B4-BE49-F238E27FC236}">
                <a16:creationId xmlns:a16="http://schemas.microsoft.com/office/drawing/2014/main" id="{854729DE-12F6-F639-7DC2-57D481729338}"/>
              </a:ext>
            </a:extLst>
          </p:cNvPr>
          <p:cNvPicPr>
            <a:picLocks noChangeAspect="1"/>
          </p:cNvPicPr>
          <p:nvPr/>
        </p:nvPicPr>
        <p:blipFill>
          <a:blip r:embed="rId6"/>
          <a:stretch>
            <a:fillRect/>
          </a:stretch>
        </p:blipFill>
        <p:spPr>
          <a:xfrm>
            <a:off x="3453057" y="4764087"/>
            <a:ext cx="2466975" cy="2093913"/>
          </a:xfrm>
          <a:prstGeom prst="rect">
            <a:avLst/>
          </a:prstGeom>
        </p:spPr>
      </p:pic>
      <p:sp>
        <p:nvSpPr>
          <p:cNvPr id="12" name="TextBox 11">
            <a:extLst>
              <a:ext uri="{FF2B5EF4-FFF2-40B4-BE49-F238E27FC236}">
                <a16:creationId xmlns:a16="http://schemas.microsoft.com/office/drawing/2014/main" id="{5BACAD8B-FA3E-E71F-789F-B81DB9AEB50C}"/>
              </a:ext>
            </a:extLst>
          </p:cNvPr>
          <p:cNvSpPr txBox="1"/>
          <p:nvPr/>
        </p:nvSpPr>
        <p:spPr>
          <a:xfrm>
            <a:off x="6302545" y="909652"/>
            <a:ext cx="5526451" cy="4724370"/>
          </a:xfrm>
          <a:prstGeom prst="rect">
            <a:avLst/>
          </a:prstGeom>
          <a:noFill/>
        </p:spPr>
        <p:txBody>
          <a:bodyPr wrap="square" rtlCol="0">
            <a:spAutoFit/>
          </a:bodyPr>
          <a:lstStyle/>
          <a:p>
            <a:pPr algn="just">
              <a:spcAft>
                <a:spcPts val="600"/>
              </a:spcAft>
            </a:pPr>
            <a:r>
              <a:rPr lang="en-US" dirty="0">
                <a:solidFill>
                  <a:srgbClr val="00B0F0"/>
                </a:solidFill>
              </a:rPr>
              <a:t>Values and Skills are Complementary</a:t>
            </a:r>
          </a:p>
          <a:p>
            <a:pPr marL="285750" indent="-285750" algn="just">
              <a:spcAft>
                <a:spcPts val="600"/>
              </a:spcAft>
              <a:buFont typeface="Arial" panose="020B0604020202020204" pitchFamily="34" charset="0"/>
              <a:buChar char="•"/>
            </a:pPr>
            <a:r>
              <a:rPr lang="en-US" dirty="0"/>
              <a:t>Like Perseverance Compliments Passion, Individualism compliments Contribution</a:t>
            </a:r>
          </a:p>
          <a:p>
            <a:pPr marL="285750" indent="-285750" algn="just">
              <a:spcAft>
                <a:spcPts val="600"/>
              </a:spcAft>
              <a:buFont typeface="Arial" panose="020B0604020202020204" pitchFamily="34" charset="0"/>
              <a:buChar char="•"/>
            </a:pPr>
            <a:r>
              <a:rPr lang="en-US" dirty="0"/>
              <a:t>Values means importance / participation, and skills means qualities, training, and capabilities</a:t>
            </a:r>
          </a:p>
          <a:p>
            <a:pPr algn="just">
              <a:spcAft>
                <a:spcPts val="600"/>
              </a:spcAft>
            </a:pPr>
            <a:r>
              <a:rPr lang="en-US" b="1" dirty="0">
                <a:solidFill>
                  <a:srgbClr val="7030A0"/>
                </a:solidFill>
              </a:rPr>
              <a:t>Ex:</a:t>
            </a:r>
          </a:p>
          <a:p>
            <a:pPr algn="just">
              <a:spcAft>
                <a:spcPts val="600"/>
              </a:spcAft>
            </a:pPr>
            <a:r>
              <a:rPr lang="en-US" sz="1600" dirty="0"/>
              <a:t>I want to lead a healthy life</a:t>
            </a:r>
          </a:p>
          <a:p>
            <a:pPr marL="285750" indent="-285750" algn="just">
              <a:spcAft>
                <a:spcPts val="600"/>
              </a:spcAft>
              <a:buFont typeface="Arial" panose="020B0604020202020204" pitchFamily="34" charset="0"/>
              <a:buChar char="•"/>
            </a:pPr>
            <a:r>
              <a:rPr lang="en-US" sz="1600" dirty="0"/>
              <a:t>Only wishing for good health will not make the body fit and healthy without having understood the meaning of health</a:t>
            </a:r>
          </a:p>
          <a:p>
            <a:pPr marL="285750" indent="-285750" algn="just">
              <a:spcAft>
                <a:spcPts val="600"/>
              </a:spcAft>
              <a:buFont typeface="Arial" panose="020B0604020202020204" pitchFamily="34" charset="0"/>
              <a:buChar char="•"/>
            </a:pPr>
            <a:r>
              <a:rPr lang="en-US" sz="1600" dirty="0"/>
              <a:t>So, learn skills to achieve the goal of health, food to be consumed, physical workout to be designed etc.</a:t>
            </a:r>
          </a:p>
          <a:p>
            <a:pPr marL="285750" indent="-285750" algn="just">
              <a:spcAft>
                <a:spcPts val="600"/>
              </a:spcAft>
              <a:buFont typeface="Arial" panose="020B0604020202020204" pitchFamily="34" charset="0"/>
              <a:buChar char="•"/>
            </a:pPr>
            <a:r>
              <a:rPr lang="en-US" sz="1600" dirty="0"/>
              <a:t>Without meaning of good health, health cannot be achieved and it is necessary to use the goal to achieve it</a:t>
            </a:r>
          </a:p>
          <a:p>
            <a:pPr algn="just">
              <a:spcAft>
                <a:spcPts val="600"/>
              </a:spcAft>
            </a:pPr>
            <a:endParaRPr lang="en-US" dirty="0"/>
          </a:p>
          <a:p>
            <a:pPr marL="285750" indent="-285750" algn="just">
              <a:spcAft>
                <a:spcPts val="600"/>
              </a:spcAft>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84668691-BE11-4082-19C1-047E94F8ECC3}"/>
              </a:ext>
            </a:extLst>
          </p:cNvPr>
          <p:cNvPicPr>
            <a:picLocks noChangeAspect="1"/>
          </p:cNvPicPr>
          <p:nvPr/>
        </p:nvPicPr>
        <p:blipFill>
          <a:blip r:embed="rId7"/>
          <a:stretch>
            <a:fillRect/>
          </a:stretch>
        </p:blipFill>
        <p:spPr>
          <a:xfrm>
            <a:off x="6313613" y="4927601"/>
            <a:ext cx="5878387" cy="1930400"/>
          </a:xfrm>
          <a:prstGeom prst="rect">
            <a:avLst/>
          </a:prstGeom>
        </p:spPr>
      </p:pic>
    </p:spTree>
    <p:extLst>
      <p:ext uri="{BB962C8B-B14F-4D97-AF65-F5344CB8AC3E}">
        <p14:creationId xmlns:p14="http://schemas.microsoft.com/office/powerpoint/2010/main" val="422513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anim calcmode="lin" valueType="num">
                                      <p:cBhvr>
                                        <p:cTn id="22" dur="2000" fill="hold"/>
                                        <p:tgtEl>
                                          <p:spTgt spid="13"/>
                                        </p:tgtEl>
                                        <p:attrNameLst>
                                          <p:attrName>ppt_w</p:attrName>
                                        </p:attrNameLst>
                                      </p:cBhvr>
                                      <p:tavLst>
                                        <p:tav tm="0" fmla="#ppt_w*sin(2.5*pi*$)">
                                          <p:val>
                                            <p:fltVal val="0"/>
                                          </p:val>
                                        </p:tav>
                                        <p:tav tm="100000">
                                          <p:val>
                                            <p:fltVal val="1"/>
                                          </p:val>
                                        </p:tav>
                                      </p:tavLst>
                                    </p:anim>
                                    <p:anim calcmode="lin" valueType="num">
                                      <p:cBhvr>
                                        <p:cTn id="2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51700" y="787400"/>
            <a:ext cx="5882967" cy="5274187"/>
          </a:xfrm>
        </p:spPr>
        <p:txBody>
          <a:bodyPr>
            <a:noAutofit/>
          </a:bodyPr>
          <a:lstStyle/>
          <a:p>
            <a:pPr algn="l"/>
            <a:r>
              <a:rPr lang="en-IN" sz="1800" b="1" i="1" u="none" strike="noStrike" baseline="0" dirty="0">
                <a:solidFill>
                  <a:srgbClr val="FF0000"/>
                </a:solidFill>
                <a:cs typeface="Times New Roman" panose="02020603050405020304" pitchFamily="18" charset="0"/>
              </a:rPr>
              <a:t>Guidelines for Value Education:</a:t>
            </a:r>
            <a:endParaRPr lang="en-IN" sz="1800" b="0" i="0" u="none" strike="noStrike" baseline="0" dirty="0">
              <a:solidFill>
                <a:srgbClr val="FF0000"/>
              </a:solidFill>
              <a:cs typeface="Times New Roman" panose="02020603050405020304" pitchFamily="18" charset="0"/>
            </a:endParaRPr>
          </a:p>
          <a:p>
            <a:pPr marL="285750" indent="-285750" algn="just">
              <a:buFont typeface="Wingdings" panose="05000000000000000000" pitchFamily="2" charset="2"/>
              <a:buChar char="Ø"/>
            </a:pPr>
            <a:r>
              <a:rPr lang="en-US" sz="1800" b="1" i="1" u="none" strike="noStrike" baseline="0" dirty="0">
                <a:cs typeface="Times New Roman" panose="02020603050405020304" pitchFamily="18" charset="0"/>
              </a:rPr>
              <a:t>Universal: </a:t>
            </a:r>
          </a:p>
          <a:p>
            <a:pPr marL="285750" indent="-285750" algn="just">
              <a:lnSpc>
                <a:spcPct val="100000"/>
              </a:lnSpc>
              <a:spcBef>
                <a:spcPts val="0"/>
              </a:spcBef>
              <a:buFont typeface="Arial" panose="020B0604020202020204" pitchFamily="34" charset="0"/>
              <a:buChar char="•"/>
            </a:pPr>
            <a:r>
              <a:rPr lang="en-US" sz="1600" b="0" i="0" u="none" strike="noStrike" baseline="0" dirty="0">
                <a:cs typeface="Times New Roman" panose="02020603050405020304" pitchFamily="18" charset="0"/>
              </a:rPr>
              <a:t>It has to be universally applicable to all human beings for all time and all places</a:t>
            </a:r>
            <a:endParaRPr lang="en-US" sz="1600" dirty="0">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US" sz="1600" b="0" i="0" u="none" strike="noStrike" baseline="0" dirty="0">
                <a:cs typeface="Times New Roman" panose="02020603050405020304" pitchFamily="18" charset="0"/>
              </a:rPr>
              <a:t>This implies that values should not change according to sect, creed, nationality, gender, etc.</a:t>
            </a:r>
          </a:p>
          <a:p>
            <a:pPr marL="285750" indent="-285750" algn="just">
              <a:buFont typeface="Wingdings" panose="05000000000000000000" pitchFamily="2" charset="2"/>
              <a:buChar char="Ø"/>
            </a:pPr>
            <a:r>
              <a:rPr lang="en-US" sz="1800" b="1" i="1" u="none" strike="noStrike" baseline="0" dirty="0">
                <a:cs typeface="Times New Roman" panose="02020603050405020304" pitchFamily="18" charset="0"/>
              </a:rPr>
              <a:t>Rational: </a:t>
            </a:r>
          </a:p>
          <a:p>
            <a:pPr marL="285750" indent="-285750" algn="just">
              <a:spcBef>
                <a:spcPts val="0"/>
              </a:spcBef>
              <a:buFont typeface="Arial" panose="020B0604020202020204" pitchFamily="34" charset="0"/>
              <a:buChar char="•"/>
            </a:pPr>
            <a:r>
              <a:rPr lang="en-US" sz="1600" b="0" i="0" u="none" strike="noStrike" baseline="0" dirty="0">
                <a:cs typeface="Times New Roman" panose="02020603050405020304" pitchFamily="18" charset="0"/>
              </a:rPr>
              <a:t>It has to appeal to reasoning; and not be based on dogmas or blind beliefs</a:t>
            </a:r>
            <a:endParaRPr lang="en-US" sz="1600" dirty="0">
              <a:cs typeface="Times New Roman" panose="02020603050405020304" pitchFamily="18" charset="0"/>
            </a:endParaRPr>
          </a:p>
          <a:p>
            <a:pPr marL="285750" indent="-285750" algn="just">
              <a:spcBef>
                <a:spcPts val="0"/>
              </a:spcBef>
              <a:buFont typeface="Arial" panose="020B0604020202020204" pitchFamily="34" charset="0"/>
              <a:buChar char="•"/>
            </a:pPr>
            <a:r>
              <a:rPr lang="en-US" sz="1600" b="0" i="0" u="none" strike="noStrike" baseline="0" dirty="0">
                <a:cs typeface="Times New Roman" panose="02020603050405020304" pitchFamily="18" charset="0"/>
              </a:rPr>
              <a:t>It has to be open to address the related questions</a:t>
            </a:r>
            <a:endParaRPr lang="en-US" sz="1600" dirty="0">
              <a:cs typeface="Times New Roman" panose="02020603050405020304" pitchFamily="18" charset="0"/>
            </a:endParaRPr>
          </a:p>
          <a:p>
            <a:pPr marL="285750" indent="-285750" algn="just">
              <a:spcBef>
                <a:spcPts val="0"/>
              </a:spcBef>
              <a:buFont typeface="Arial" panose="020B0604020202020204" pitchFamily="34" charset="0"/>
              <a:buChar char="•"/>
            </a:pPr>
            <a:r>
              <a:rPr lang="en-US" sz="1600" b="0" i="0" u="none" strike="noStrike" baseline="0" dirty="0">
                <a:cs typeface="Times New Roman" panose="02020603050405020304" pitchFamily="18" charset="0"/>
              </a:rPr>
              <a:t>It cannot be a set of sermons or do’s and don’ts.</a:t>
            </a:r>
          </a:p>
          <a:p>
            <a:pPr marL="285750" indent="-285750" algn="just">
              <a:buFont typeface="Wingdings" panose="05000000000000000000" pitchFamily="2" charset="2"/>
              <a:buChar char="Ø"/>
            </a:pPr>
            <a:r>
              <a:rPr lang="en-US" sz="1800" b="1" i="1" u="none" strike="noStrike" baseline="0" dirty="0">
                <a:cs typeface="Times New Roman" panose="02020603050405020304" pitchFamily="18" charset="0"/>
              </a:rPr>
              <a:t>Natural and Verifiable: </a:t>
            </a:r>
          </a:p>
          <a:p>
            <a:pPr marL="285750" indent="-285750" algn="just">
              <a:lnSpc>
                <a:spcPct val="100000"/>
              </a:lnSpc>
              <a:spcBef>
                <a:spcPts val="0"/>
              </a:spcBef>
              <a:buFont typeface="Arial" panose="020B0604020202020204" pitchFamily="34" charset="0"/>
              <a:buChar char="•"/>
            </a:pPr>
            <a:r>
              <a:rPr lang="en-US" sz="1600" b="0" i="0" u="none" strike="noStrike" baseline="0" dirty="0">
                <a:cs typeface="Times New Roman" panose="02020603050405020304" pitchFamily="18" charset="0"/>
              </a:rPr>
              <a:t>It has to be 'naturally acceptable' to the human being and there needs to be every provision in nature for its fulfillment</a:t>
            </a:r>
            <a:endParaRPr lang="en-US" sz="1600" dirty="0">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US" sz="1600" b="0" i="0" u="none" strike="noStrike" baseline="0" dirty="0">
                <a:cs typeface="Times New Roman" panose="02020603050405020304" pitchFamily="18" charset="0"/>
              </a:rPr>
              <a:t>It needs to be experientially verifiable, and not based on dogmas (principles), beliefs or assumptions</a:t>
            </a:r>
            <a:endParaRPr lang="en-US" sz="1600" dirty="0">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US" sz="1600" b="0" i="0" u="none" strike="noStrike" baseline="0" dirty="0">
                <a:cs typeface="Times New Roman" panose="02020603050405020304" pitchFamily="18" charset="0"/>
              </a:rPr>
              <a:t>It is not merely an intellectual exercise or information transfer</a:t>
            </a:r>
          </a:p>
        </p:txBody>
      </p:sp>
      <p:pic>
        <p:nvPicPr>
          <p:cNvPr id="4" name="Picture 3">
            <a:extLst>
              <a:ext uri="{FF2B5EF4-FFF2-40B4-BE49-F238E27FC236}">
                <a16:creationId xmlns:a16="http://schemas.microsoft.com/office/drawing/2014/main" id="{FDC277D0-A77E-03FD-0BBA-BC4B3D9BF6E1}"/>
              </a:ext>
            </a:extLst>
          </p:cNvPr>
          <p:cNvPicPr>
            <a:picLocks noChangeAspect="1"/>
          </p:cNvPicPr>
          <p:nvPr/>
        </p:nvPicPr>
        <p:blipFill>
          <a:blip r:embed="rId2"/>
          <a:stretch>
            <a:fillRect/>
          </a:stretch>
        </p:blipFill>
        <p:spPr>
          <a:xfrm>
            <a:off x="9863666" y="0"/>
            <a:ext cx="2328333" cy="787400"/>
          </a:xfrm>
          <a:prstGeom prst="rect">
            <a:avLst/>
          </a:prstGeom>
        </p:spPr>
      </p:pic>
      <p:sp>
        <p:nvSpPr>
          <p:cNvPr id="5" name="Subtitle 2">
            <a:extLst>
              <a:ext uri="{FF2B5EF4-FFF2-40B4-BE49-F238E27FC236}">
                <a16:creationId xmlns:a16="http://schemas.microsoft.com/office/drawing/2014/main" id="{1940B4CB-9664-3B8C-785F-BFD13B9C40DE}"/>
              </a:ext>
            </a:extLst>
          </p:cNvPr>
          <p:cNvSpPr txBox="1">
            <a:spLocks/>
          </p:cNvSpPr>
          <p:nvPr/>
        </p:nvSpPr>
        <p:spPr>
          <a:xfrm>
            <a:off x="6561667" y="1069530"/>
            <a:ext cx="5477933" cy="5127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800" b="1" i="1" dirty="0">
                <a:cs typeface="Times New Roman" panose="02020603050405020304" pitchFamily="18" charset="0"/>
              </a:rPr>
              <a:t>All Encompassing: </a:t>
            </a:r>
          </a:p>
          <a:p>
            <a:pPr marL="285750" indent="-285750" algn="just">
              <a:buFont typeface="Arial" panose="020B0604020202020204" pitchFamily="34" charset="0"/>
              <a:buChar char="•"/>
            </a:pPr>
            <a:r>
              <a:rPr lang="en-US" sz="1600" dirty="0">
                <a:cs typeface="Times New Roman" panose="02020603050405020304" pitchFamily="18" charset="0"/>
              </a:rPr>
              <a:t>It needs to cover all dimensions (thought, behavior, work and understanding) and levels (individual, family, society and nature/existence) of human life</a:t>
            </a:r>
          </a:p>
          <a:p>
            <a:pPr marL="285750" indent="-285750" algn="just">
              <a:buFont typeface="Wingdings" panose="05000000000000000000" pitchFamily="2" charset="2"/>
              <a:buChar char="Ø"/>
            </a:pPr>
            <a:r>
              <a:rPr lang="en-US" sz="1800" b="1" i="1" dirty="0">
                <a:cs typeface="Times New Roman" panose="02020603050405020304" pitchFamily="18" charset="0"/>
              </a:rPr>
              <a:t>Leading to Harmony: </a:t>
            </a:r>
          </a:p>
          <a:p>
            <a:pPr marL="285750" indent="-285750" algn="just">
              <a:buFont typeface="Arial" panose="020B0604020202020204" pitchFamily="34" charset="0"/>
              <a:buChar char="•"/>
            </a:pPr>
            <a:r>
              <a:rPr lang="en-US" sz="1600" dirty="0">
                <a:cs typeface="Times New Roman" panose="02020603050405020304" pitchFamily="18" charset="0"/>
              </a:rPr>
              <a:t>It ultimately needs to promote harmony within the individual, among human beings and with the entire nature</a:t>
            </a:r>
            <a:endParaRPr lang="en-IN" sz="1600" dirty="0">
              <a:cs typeface="Times New Roman" panose="02020603050405020304" pitchFamily="18" charset="0"/>
            </a:endParaRPr>
          </a:p>
        </p:txBody>
      </p:sp>
      <p:pic>
        <p:nvPicPr>
          <p:cNvPr id="2" name="Picture 1">
            <a:extLst>
              <a:ext uri="{FF2B5EF4-FFF2-40B4-BE49-F238E27FC236}">
                <a16:creationId xmlns:a16="http://schemas.microsoft.com/office/drawing/2014/main" id="{1A76F822-F0A1-9191-452D-0B53C1D643B9}"/>
              </a:ext>
            </a:extLst>
          </p:cNvPr>
          <p:cNvPicPr>
            <a:picLocks noChangeAspect="1"/>
          </p:cNvPicPr>
          <p:nvPr/>
        </p:nvPicPr>
        <p:blipFill>
          <a:blip r:embed="rId3"/>
          <a:stretch>
            <a:fillRect/>
          </a:stretch>
        </p:blipFill>
        <p:spPr>
          <a:xfrm>
            <a:off x="6587067" y="4391025"/>
            <a:ext cx="5604933" cy="2466975"/>
          </a:xfrm>
          <a:prstGeom prst="rect">
            <a:avLst/>
          </a:prstGeom>
        </p:spPr>
      </p:pic>
    </p:spTree>
    <p:extLst>
      <p:ext uri="{BB962C8B-B14F-4D97-AF65-F5344CB8AC3E}">
        <p14:creationId xmlns:p14="http://schemas.microsoft.com/office/powerpoint/2010/main" val="2742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75A5-64EF-466D-8DB0-B4F669A83493}"/>
              </a:ext>
            </a:extLst>
          </p:cNvPr>
          <p:cNvSpPr>
            <a:spLocks noGrp="1"/>
          </p:cNvSpPr>
          <p:nvPr>
            <p:ph type="title"/>
          </p:nvPr>
        </p:nvSpPr>
        <p:spPr/>
        <p:txBody>
          <a:bodyPr>
            <a:normAutofit/>
          </a:bodyPr>
          <a:lstStyle/>
          <a:p>
            <a:r>
              <a:rPr lang="en-US" sz="3200" b="1" dirty="0">
                <a:solidFill>
                  <a:srgbClr val="FF0000"/>
                </a:solidFill>
              </a:rPr>
              <a:t>CASE STUDY: ON MORALS &amp; BAD MANAGEMENT</a:t>
            </a:r>
            <a:endParaRPr lang="en-IN" sz="3200" b="1" dirty="0">
              <a:solidFill>
                <a:srgbClr val="FF0000"/>
              </a:solidFill>
            </a:endParaRPr>
          </a:p>
        </p:txBody>
      </p:sp>
      <p:sp>
        <p:nvSpPr>
          <p:cNvPr id="3" name="Content Placeholder 2">
            <a:extLst>
              <a:ext uri="{FF2B5EF4-FFF2-40B4-BE49-F238E27FC236}">
                <a16:creationId xmlns:a16="http://schemas.microsoft.com/office/drawing/2014/main" id="{E5F18024-2FFB-473E-9BA2-055E945052E3}"/>
              </a:ext>
            </a:extLst>
          </p:cNvPr>
          <p:cNvSpPr>
            <a:spLocks noGrp="1"/>
          </p:cNvSpPr>
          <p:nvPr>
            <p:ph idx="1"/>
          </p:nvPr>
        </p:nvSpPr>
        <p:spPr>
          <a:xfrm>
            <a:off x="8469297" y="1313014"/>
            <a:ext cx="3577701" cy="5317725"/>
          </a:xfrm>
        </p:spPr>
        <p:txBody>
          <a:bodyPr>
            <a:normAutofit/>
          </a:bodyPr>
          <a:lstStyle/>
          <a:p>
            <a:r>
              <a:rPr lang="en-US" sz="2000" dirty="0"/>
              <a:t>453 Crore Loan Waved OFF  - $45 Billion in 2007 to $1.9 Billion in 2019 – Chief Financer Officer</a:t>
            </a:r>
          </a:p>
          <a:p>
            <a:r>
              <a:rPr lang="en-US" sz="2000" dirty="0"/>
              <a:t>$54 Billion – 10</a:t>
            </a:r>
            <a:r>
              <a:rPr lang="en-US" sz="2000" baseline="30000" dirty="0"/>
              <a:t>th</a:t>
            </a:r>
            <a:r>
              <a:rPr lang="en-US" sz="2000" dirty="0"/>
              <a:t> Richest Person in the World (352 Crores) – Backend – Decision Maker</a:t>
            </a:r>
          </a:p>
          <a:p>
            <a:r>
              <a:rPr lang="en-US" sz="2000" dirty="0"/>
              <a:t>2002 </a:t>
            </a:r>
            <a:r>
              <a:rPr lang="en-US" sz="2000" dirty="0" err="1"/>
              <a:t>Dhirubai</a:t>
            </a:r>
            <a:r>
              <a:rPr lang="en-US" sz="2000" dirty="0"/>
              <a:t> Ambani Expired; 2006 Kokila Ben Split the 90,000 Crore Business between the two </a:t>
            </a:r>
          </a:p>
          <a:p>
            <a:r>
              <a:rPr lang="en-US" sz="2000" dirty="0"/>
              <a:t>RELIANCE BIG ENTERTAINMENT</a:t>
            </a:r>
          </a:p>
          <a:p>
            <a:r>
              <a:rPr lang="en-US" sz="2000" dirty="0"/>
              <a:t>RELIANCE COMMUNICATIONS</a:t>
            </a:r>
            <a:endParaRPr lang="en-IN" sz="2000" dirty="0"/>
          </a:p>
        </p:txBody>
      </p:sp>
      <p:pic>
        <p:nvPicPr>
          <p:cNvPr id="5" name="Picture 4">
            <a:extLst>
              <a:ext uri="{FF2B5EF4-FFF2-40B4-BE49-F238E27FC236}">
                <a16:creationId xmlns:a16="http://schemas.microsoft.com/office/drawing/2014/main" id="{10F49A24-5E18-496C-9A61-12D65D972A99}"/>
              </a:ext>
            </a:extLst>
          </p:cNvPr>
          <p:cNvPicPr>
            <a:picLocks noChangeAspect="1"/>
          </p:cNvPicPr>
          <p:nvPr/>
        </p:nvPicPr>
        <p:blipFill>
          <a:blip r:embed="rId2"/>
          <a:stretch>
            <a:fillRect/>
          </a:stretch>
        </p:blipFill>
        <p:spPr>
          <a:xfrm>
            <a:off x="0" y="1292965"/>
            <a:ext cx="4421080" cy="3616386"/>
          </a:xfrm>
          <a:prstGeom prst="rect">
            <a:avLst/>
          </a:prstGeom>
        </p:spPr>
      </p:pic>
      <p:pic>
        <p:nvPicPr>
          <p:cNvPr id="6" name="Picture 5">
            <a:extLst>
              <a:ext uri="{FF2B5EF4-FFF2-40B4-BE49-F238E27FC236}">
                <a16:creationId xmlns:a16="http://schemas.microsoft.com/office/drawing/2014/main" id="{08356357-44EA-4A18-ABD3-01A23EB9E549}"/>
              </a:ext>
            </a:extLst>
          </p:cNvPr>
          <p:cNvPicPr>
            <a:picLocks noChangeAspect="1"/>
          </p:cNvPicPr>
          <p:nvPr/>
        </p:nvPicPr>
        <p:blipFill>
          <a:blip r:embed="rId3"/>
          <a:stretch>
            <a:fillRect/>
          </a:stretch>
        </p:blipFill>
        <p:spPr>
          <a:xfrm>
            <a:off x="4421080" y="1313014"/>
            <a:ext cx="3959440" cy="3596337"/>
          </a:xfrm>
          <a:prstGeom prst="rect">
            <a:avLst/>
          </a:prstGeom>
        </p:spPr>
      </p:pic>
      <p:sp>
        <p:nvSpPr>
          <p:cNvPr id="7" name="TextBox 6">
            <a:extLst>
              <a:ext uri="{FF2B5EF4-FFF2-40B4-BE49-F238E27FC236}">
                <a16:creationId xmlns:a16="http://schemas.microsoft.com/office/drawing/2014/main" id="{10D42D6A-5BA0-4040-8AC2-8023591C35EE}"/>
              </a:ext>
            </a:extLst>
          </p:cNvPr>
          <p:cNvSpPr txBox="1"/>
          <p:nvPr/>
        </p:nvSpPr>
        <p:spPr>
          <a:xfrm>
            <a:off x="-35101" y="4929400"/>
            <a:ext cx="84071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Poor Management Skills</a:t>
            </a:r>
          </a:p>
          <a:p>
            <a:pPr marL="285750" indent="-285750">
              <a:buFont typeface="Arial" panose="020B0604020202020204" pitchFamily="34" charset="0"/>
              <a:buChar char="•"/>
            </a:pPr>
            <a:r>
              <a:rPr lang="en-US" dirty="0"/>
              <a:t>Overambition</a:t>
            </a:r>
          </a:p>
          <a:p>
            <a:pPr marL="285750" indent="-285750">
              <a:buFont typeface="Arial" panose="020B0604020202020204" pitchFamily="34" charset="0"/>
              <a:buChar char="•"/>
            </a:pPr>
            <a:r>
              <a:rPr lang="en-US" dirty="0"/>
              <a:t>Wrong Decision Making</a:t>
            </a:r>
          </a:p>
          <a:p>
            <a:pPr marL="285750" indent="-285750">
              <a:buFont typeface="Arial" panose="020B0604020202020204" pitchFamily="34" charset="0"/>
              <a:buChar char="•"/>
            </a:pPr>
            <a:r>
              <a:rPr lang="en-US" dirty="0"/>
              <a:t>Not Understanding the Market</a:t>
            </a:r>
          </a:p>
          <a:p>
            <a:pPr marL="285750" indent="-285750">
              <a:buFont typeface="Arial" panose="020B0604020202020204" pitchFamily="34" charset="0"/>
              <a:buChar char="•"/>
            </a:pPr>
            <a:r>
              <a:rPr lang="en-US" dirty="0"/>
              <a:t>Do not Shift focus rapidly</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F782A2DE-4040-EF65-2895-5E9E15C086EE}"/>
              </a:ext>
            </a:extLst>
          </p:cNvPr>
          <p:cNvPicPr>
            <a:picLocks noChangeAspect="1"/>
          </p:cNvPicPr>
          <p:nvPr/>
        </p:nvPicPr>
        <p:blipFill>
          <a:blip r:embed="rId4"/>
          <a:stretch>
            <a:fillRect/>
          </a:stretch>
        </p:blipFill>
        <p:spPr>
          <a:xfrm>
            <a:off x="9863666" y="0"/>
            <a:ext cx="2328333" cy="787400"/>
          </a:xfrm>
          <a:prstGeom prst="rect">
            <a:avLst/>
          </a:prstGeom>
        </p:spPr>
      </p:pic>
    </p:spTree>
    <p:extLst>
      <p:ext uri="{BB962C8B-B14F-4D97-AF65-F5344CB8AC3E}">
        <p14:creationId xmlns:p14="http://schemas.microsoft.com/office/powerpoint/2010/main" val="396154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01446" y="255640"/>
            <a:ext cx="7372554" cy="5732206"/>
          </a:xfrm>
        </p:spPr>
        <p:txBody>
          <a:bodyPr>
            <a:noAutofit/>
          </a:bodyPr>
          <a:lstStyle/>
          <a:p>
            <a:pPr algn="l"/>
            <a:r>
              <a:rPr lang="en-IN" sz="2000" b="1" i="1" u="none" strike="noStrike" baseline="0" dirty="0">
                <a:solidFill>
                  <a:srgbClr val="FF0000"/>
                </a:solidFill>
                <a:latin typeface="Times New Roman" panose="02020603050405020304" pitchFamily="18" charset="0"/>
                <a:cs typeface="Times New Roman" panose="02020603050405020304" pitchFamily="18" charset="0"/>
              </a:rPr>
              <a:t>Content of Value Education</a:t>
            </a:r>
          </a:p>
          <a:p>
            <a:pPr marL="285750" indent="-285750" algn="just">
              <a:buFont typeface="Arial" panose="020B0604020202020204" pitchFamily="34" charset="0"/>
              <a:buChar char="•"/>
            </a:pPr>
            <a:r>
              <a:rPr lang="en-US" sz="1800" b="1" i="1" u="none" strike="noStrike" baseline="0" dirty="0">
                <a:cs typeface="Times New Roman" panose="02020603050405020304" pitchFamily="18" charset="0"/>
              </a:rPr>
              <a:t>The value of an entity is its participation in the larger order of which it is a part: </a:t>
            </a:r>
            <a:r>
              <a:rPr lang="en-US" sz="1800" b="0" i="0" u="none" strike="noStrike" baseline="0" dirty="0">
                <a:cs typeface="Times New Roman" panose="02020603050405020304" pitchFamily="18" charset="0"/>
              </a:rPr>
              <a:t>The context is always the larger order. Value has to do with the participation of a unit in the larger order Ex: Classroom &amp; Chalk</a:t>
            </a:r>
          </a:p>
          <a:p>
            <a:pPr marL="285750" indent="-285750" algn="just">
              <a:buFont typeface="Arial" panose="020B0604020202020204" pitchFamily="34" charset="0"/>
              <a:buChar char="•"/>
            </a:pPr>
            <a:r>
              <a:rPr lang="en-US" sz="1800" b="1" i="1" u="none" strike="noStrike" baseline="0" dirty="0">
                <a:cs typeface="Times New Roman" panose="02020603050405020304" pitchFamily="18" charset="0"/>
              </a:rPr>
              <a:t>The value or role of a human being is its participation in the larger order: </a:t>
            </a:r>
            <a:r>
              <a:rPr lang="en-US" sz="1800" b="0" i="0" u="none" strike="noStrike" baseline="0" dirty="0">
                <a:cs typeface="Times New Roman" panose="02020603050405020304" pitchFamily="18" charset="0"/>
              </a:rPr>
              <a:t>E.g. Living with the other human being is to ensure the feeling of respect in the relationship</a:t>
            </a:r>
          </a:p>
          <a:p>
            <a:pPr marL="285750" indent="-285750" algn="just">
              <a:spcAft>
                <a:spcPts val="1200"/>
              </a:spcAft>
              <a:buFont typeface="Arial" panose="020B0604020202020204" pitchFamily="34" charset="0"/>
              <a:buChar char="•"/>
            </a:pPr>
            <a:r>
              <a:rPr lang="en-US" sz="1800" b="1" i="1" u="none" strike="noStrike" baseline="0" dirty="0">
                <a:cs typeface="Times New Roman" panose="02020603050405020304" pitchFamily="18" charset="0"/>
              </a:rPr>
              <a:t>The value of human being is to ensure mutual fulfilment in the larger order: </a:t>
            </a:r>
            <a:r>
              <a:rPr lang="en-US" sz="1800" b="0" i="0" u="none" strike="noStrike" baseline="0" dirty="0">
                <a:cs typeface="Times New Roman" panose="02020603050405020304" pitchFamily="18" charset="0"/>
              </a:rPr>
              <a:t>i.e. in the entire nature/existence, but starting from within themselves, then extending in their family and in the society</a:t>
            </a:r>
          </a:p>
          <a:p>
            <a:pPr algn="just">
              <a:lnSpc>
                <a:spcPct val="100000"/>
              </a:lnSpc>
              <a:spcBef>
                <a:spcPts val="0"/>
              </a:spcBef>
            </a:pPr>
            <a:r>
              <a:rPr lang="en-US" sz="1800" dirty="0">
                <a:cs typeface="Times New Roman" panose="02020603050405020304" pitchFamily="18" charset="0"/>
              </a:rPr>
              <a:t>• It has to cover all dimensions of human being – thought, behavior, work and realization.</a:t>
            </a:r>
          </a:p>
          <a:p>
            <a:pPr algn="just">
              <a:lnSpc>
                <a:spcPct val="100000"/>
              </a:lnSpc>
              <a:spcBef>
                <a:spcPts val="0"/>
              </a:spcBef>
            </a:pPr>
            <a:r>
              <a:rPr lang="en-US" sz="1800" dirty="0">
                <a:cs typeface="Times New Roman" panose="02020603050405020304" pitchFamily="18" charset="0"/>
              </a:rPr>
              <a:t>• It has to cover all levels of human living – individual, family, society, nature and existence. </a:t>
            </a:r>
          </a:p>
          <a:p>
            <a:pPr marL="285750" indent="-285750" algn="just">
              <a:buFont typeface="Arial" panose="020B0604020202020204" pitchFamily="34" charset="0"/>
              <a:buChar char="•"/>
            </a:pPr>
            <a:r>
              <a:rPr lang="en-US" sz="1800" b="0" i="0" u="none" strike="noStrike" baseline="0" dirty="0">
                <a:cs typeface="Times New Roman" panose="02020603050405020304" pitchFamily="18" charset="0"/>
              </a:rPr>
              <a:t>Content of Value Education has to be understood by human being, in terms of human aspirations, happiness; understand the goal of human life comprehensively; understand the other entities in nature, the harmony in the nature/existence and finally the role of human being </a:t>
            </a:r>
            <a:r>
              <a:rPr lang="en-IN" sz="1800" b="0" i="0" u="none" strike="noStrike" baseline="0" dirty="0">
                <a:cs typeface="Times New Roman" panose="02020603050405020304" pitchFamily="18" charset="0"/>
              </a:rPr>
              <a:t>in this nature/existence</a:t>
            </a:r>
            <a:endParaRPr lang="en-IN" sz="1800" dirty="0">
              <a:cs typeface="Times New Roman" panose="02020603050405020304" pitchFamily="18" charset="0"/>
            </a:endParaRPr>
          </a:p>
        </p:txBody>
      </p:sp>
      <p:pic>
        <p:nvPicPr>
          <p:cNvPr id="4" name="Picture 3">
            <a:extLst>
              <a:ext uri="{FF2B5EF4-FFF2-40B4-BE49-F238E27FC236}">
                <a16:creationId xmlns:a16="http://schemas.microsoft.com/office/drawing/2014/main" id="{DD8264E7-3BF9-3F66-E0ED-4F9F923711AE}"/>
              </a:ext>
            </a:extLst>
          </p:cNvPr>
          <p:cNvPicPr>
            <a:picLocks noChangeAspect="1"/>
          </p:cNvPicPr>
          <p:nvPr/>
        </p:nvPicPr>
        <p:blipFill>
          <a:blip r:embed="rId2"/>
          <a:stretch>
            <a:fillRect/>
          </a:stretch>
        </p:blipFill>
        <p:spPr>
          <a:xfrm>
            <a:off x="9863666" y="0"/>
            <a:ext cx="2328333" cy="787400"/>
          </a:xfrm>
          <a:prstGeom prst="rect">
            <a:avLst/>
          </a:prstGeom>
        </p:spPr>
      </p:pic>
      <p:pic>
        <p:nvPicPr>
          <p:cNvPr id="2" name="Picture 1">
            <a:extLst>
              <a:ext uri="{FF2B5EF4-FFF2-40B4-BE49-F238E27FC236}">
                <a16:creationId xmlns:a16="http://schemas.microsoft.com/office/drawing/2014/main" id="{7BB945ED-4466-54EF-A0C6-EECB6CA4C91F}"/>
              </a:ext>
            </a:extLst>
          </p:cNvPr>
          <p:cNvPicPr>
            <a:picLocks noChangeAspect="1"/>
          </p:cNvPicPr>
          <p:nvPr/>
        </p:nvPicPr>
        <p:blipFill>
          <a:blip r:embed="rId3"/>
          <a:stretch>
            <a:fillRect/>
          </a:stretch>
        </p:blipFill>
        <p:spPr>
          <a:xfrm>
            <a:off x="7935912" y="795867"/>
            <a:ext cx="4256088" cy="1765300"/>
          </a:xfrm>
          <a:prstGeom prst="rect">
            <a:avLst/>
          </a:prstGeom>
        </p:spPr>
      </p:pic>
      <p:pic>
        <p:nvPicPr>
          <p:cNvPr id="5" name="Picture 4">
            <a:extLst>
              <a:ext uri="{FF2B5EF4-FFF2-40B4-BE49-F238E27FC236}">
                <a16:creationId xmlns:a16="http://schemas.microsoft.com/office/drawing/2014/main" id="{C1384A90-C92C-6320-6F56-6A6BCD45379A}"/>
              </a:ext>
            </a:extLst>
          </p:cNvPr>
          <p:cNvPicPr>
            <a:picLocks noChangeAspect="1"/>
          </p:cNvPicPr>
          <p:nvPr/>
        </p:nvPicPr>
        <p:blipFill>
          <a:blip r:embed="rId4"/>
          <a:stretch>
            <a:fillRect/>
          </a:stretch>
        </p:blipFill>
        <p:spPr>
          <a:xfrm>
            <a:off x="7935913" y="2561167"/>
            <a:ext cx="4256086" cy="1858433"/>
          </a:xfrm>
          <a:prstGeom prst="rect">
            <a:avLst/>
          </a:prstGeom>
        </p:spPr>
      </p:pic>
      <p:pic>
        <p:nvPicPr>
          <p:cNvPr id="6" name="Picture 5">
            <a:extLst>
              <a:ext uri="{FF2B5EF4-FFF2-40B4-BE49-F238E27FC236}">
                <a16:creationId xmlns:a16="http://schemas.microsoft.com/office/drawing/2014/main" id="{564AC7BB-B31A-1B15-7F35-D2C71113C1AE}"/>
              </a:ext>
            </a:extLst>
          </p:cNvPr>
          <p:cNvPicPr>
            <a:picLocks noChangeAspect="1"/>
          </p:cNvPicPr>
          <p:nvPr/>
        </p:nvPicPr>
        <p:blipFill>
          <a:blip r:embed="rId5"/>
          <a:stretch>
            <a:fillRect/>
          </a:stretch>
        </p:blipFill>
        <p:spPr>
          <a:xfrm>
            <a:off x="7935911" y="4419600"/>
            <a:ext cx="4256085" cy="1811865"/>
          </a:xfrm>
          <a:prstGeom prst="rect">
            <a:avLst/>
          </a:prstGeom>
        </p:spPr>
      </p:pic>
    </p:spTree>
    <p:extLst>
      <p:ext uri="{BB962C8B-B14F-4D97-AF65-F5344CB8AC3E}">
        <p14:creationId xmlns:p14="http://schemas.microsoft.com/office/powerpoint/2010/main" val="270850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01446" y="255640"/>
            <a:ext cx="7372554" cy="5732206"/>
          </a:xfrm>
        </p:spPr>
        <p:txBody>
          <a:bodyPr>
            <a:noAutofit/>
          </a:bodyPr>
          <a:lstStyle/>
          <a:p>
            <a:pPr algn="l"/>
            <a:r>
              <a:rPr lang="en-IN" sz="2000" b="1" i="1" dirty="0">
                <a:solidFill>
                  <a:srgbClr val="FF0000"/>
                </a:solidFill>
                <a:latin typeface="Times New Roman" panose="02020603050405020304" pitchFamily="18" charset="0"/>
                <a:cs typeface="Times New Roman" panose="02020603050405020304" pitchFamily="18" charset="0"/>
              </a:rPr>
              <a:t>Self- Exploration</a:t>
            </a:r>
            <a:endParaRPr lang="en-IN" sz="2000" b="1" i="1" u="none" strike="noStrike" baseline="0"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cs typeface="Times New Roman" panose="02020603050405020304" pitchFamily="18" charset="0"/>
              </a:rPr>
              <a:t>It</a:t>
            </a:r>
            <a:r>
              <a:rPr lang="en-US" sz="1800" u="none" strike="noStrike" baseline="0" dirty="0">
                <a:cs typeface="Times New Roman" panose="02020603050405020304" pitchFamily="18" charset="0"/>
              </a:rPr>
              <a:t> is knowing and then bridging the gap between ‘what you are’ and ‘what you really want to be </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It is focusing attention on our self, our present beliefs, and knowing what is naturally acceptable to us </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In this process, we slowly start discovering that there is something innate, invariant and universal in all human beings</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Becoming aware of our natural acceptance enables us to look at our confusions and contradictions within and resolve them</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We discover the definitiveness of human conduct and human character, which enables us to be definite in thought, behavior and work</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Self exploration helps us to be in harmony with ourself and with entire existence </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The main focus of self exploration is myself- the human being</a:t>
            </a:r>
          </a:p>
          <a:p>
            <a:pPr marL="285750" indent="-285750" algn="just">
              <a:buFont typeface="Arial" panose="020B0604020202020204" pitchFamily="34" charset="0"/>
              <a:buChar char="•"/>
            </a:pPr>
            <a:r>
              <a:rPr lang="en-US" sz="1800" u="none" strike="noStrike" baseline="0" dirty="0">
                <a:cs typeface="Times New Roman" panose="02020603050405020304" pitchFamily="18" charset="0"/>
              </a:rPr>
              <a:t>What is the goal of human life ? and How  to fulfill it ? </a:t>
            </a:r>
          </a:p>
          <a:p>
            <a:pPr algn="just"/>
            <a:r>
              <a:rPr lang="en-US" sz="1800" dirty="0">
                <a:cs typeface="Times New Roman" panose="02020603050405020304" pitchFamily="18" charset="0"/>
              </a:rPr>
              <a:t>                                           </a:t>
            </a:r>
            <a:r>
              <a:rPr lang="en-US" sz="1800" u="none" strike="noStrike" baseline="0" dirty="0">
                <a:cs typeface="Times New Roman" panose="02020603050405020304" pitchFamily="18" charset="0"/>
              </a:rPr>
              <a:t>(</a:t>
            </a:r>
            <a:r>
              <a:rPr lang="en-US" sz="1800" u="none" strike="noStrike" baseline="0" dirty="0">
                <a:solidFill>
                  <a:srgbClr val="00B0F0"/>
                </a:solidFill>
                <a:cs typeface="Times New Roman" panose="02020603050405020304" pitchFamily="18" charset="0"/>
              </a:rPr>
              <a:t>Class Interaction)</a:t>
            </a:r>
          </a:p>
        </p:txBody>
      </p:sp>
      <p:pic>
        <p:nvPicPr>
          <p:cNvPr id="4" name="Picture 3">
            <a:extLst>
              <a:ext uri="{FF2B5EF4-FFF2-40B4-BE49-F238E27FC236}">
                <a16:creationId xmlns:a16="http://schemas.microsoft.com/office/drawing/2014/main" id="{DD8264E7-3BF9-3F66-E0ED-4F9F923711AE}"/>
              </a:ext>
            </a:extLst>
          </p:cNvPr>
          <p:cNvPicPr>
            <a:picLocks noChangeAspect="1"/>
          </p:cNvPicPr>
          <p:nvPr/>
        </p:nvPicPr>
        <p:blipFill>
          <a:blip r:embed="rId2"/>
          <a:stretch>
            <a:fillRect/>
          </a:stretch>
        </p:blipFill>
        <p:spPr>
          <a:xfrm>
            <a:off x="9863666" y="0"/>
            <a:ext cx="2328333" cy="787400"/>
          </a:xfrm>
          <a:prstGeom prst="rect">
            <a:avLst/>
          </a:prstGeom>
        </p:spPr>
      </p:pic>
      <p:pic>
        <p:nvPicPr>
          <p:cNvPr id="7" name="Picture 6">
            <a:extLst>
              <a:ext uri="{FF2B5EF4-FFF2-40B4-BE49-F238E27FC236}">
                <a16:creationId xmlns:a16="http://schemas.microsoft.com/office/drawing/2014/main" id="{069B4610-4D50-681A-802B-268A2D190436}"/>
              </a:ext>
            </a:extLst>
          </p:cNvPr>
          <p:cNvPicPr>
            <a:picLocks noChangeAspect="1"/>
          </p:cNvPicPr>
          <p:nvPr/>
        </p:nvPicPr>
        <p:blipFill>
          <a:blip r:embed="rId3"/>
          <a:stretch>
            <a:fillRect/>
          </a:stretch>
        </p:blipFill>
        <p:spPr>
          <a:xfrm>
            <a:off x="7873999" y="787400"/>
            <a:ext cx="4317999" cy="2116667"/>
          </a:xfrm>
          <a:prstGeom prst="rect">
            <a:avLst/>
          </a:prstGeom>
        </p:spPr>
      </p:pic>
      <p:pic>
        <p:nvPicPr>
          <p:cNvPr id="8" name="Picture 7">
            <a:extLst>
              <a:ext uri="{FF2B5EF4-FFF2-40B4-BE49-F238E27FC236}">
                <a16:creationId xmlns:a16="http://schemas.microsoft.com/office/drawing/2014/main" id="{25B135CD-8F15-3387-0336-82E6B459FF92}"/>
              </a:ext>
            </a:extLst>
          </p:cNvPr>
          <p:cNvPicPr>
            <a:picLocks noChangeAspect="1"/>
          </p:cNvPicPr>
          <p:nvPr/>
        </p:nvPicPr>
        <p:blipFill>
          <a:blip r:embed="rId4"/>
          <a:stretch>
            <a:fillRect/>
          </a:stretch>
        </p:blipFill>
        <p:spPr>
          <a:xfrm>
            <a:off x="7873998" y="2904067"/>
            <a:ext cx="4318002" cy="1743075"/>
          </a:xfrm>
          <a:prstGeom prst="rect">
            <a:avLst/>
          </a:prstGeom>
        </p:spPr>
      </p:pic>
      <p:pic>
        <p:nvPicPr>
          <p:cNvPr id="9" name="Picture 8">
            <a:extLst>
              <a:ext uri="{FF2B5EF4-FFF2-40B4-BE49-F238E27FC236}">
                <a16:creationId xmlns:a16="http://schemas.microsoft.com/office/drawing/2014/main" id="{019C7A1D-CBB7-4AF5-33E6-6123C6633720}"/>
              </a:ext>
            </a:extLst>
          </p:cNvPr>
          <p:cNvPicPr>
            <a:picLocks noChangeAspect="1"/>
          </p:cNvPicPr>
          <p:nvPr/>
        </p:nvPicPr>
        <p:blipFill>
          <a:blip r:embed="rId5"/>
          <a:stretch>
            <a:fillRect/>
          </a:stretch>
        </p:blipFill>
        <p:spPr>
          <a:xfrm>
            <a:off x="7834841" y="4647142"/>
            <a:ext cx="4357159" cy="2210858"/>
          </a:xfrm>
          <a:prstGeom prst="rect">
            <a:avLst/>
          </a:prstGeom>
        </p:spPr>
      </p:pic>
    </p:spTree>
    <p:extLst>
      <p:ext uri="{BB962C8B-B14F-4D97-AF65-F5344CB8AC3E}">
        <p14:creationId xmlns:p14="http://schemas.microsoft.com/office/powerpoint/2010/main" val="199200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51700" y="787400"/>
            <a:ext cx="5882967" cy="5783082"/>
          </a:xfrm>
        </p:spPr>
        <p:txBody>
          <a:bodyPr>
            <a:noAutofit/>
          </a:bodyPr>
          <a:lstStyle/>
          <a:p>
            <a:pPr algn="l">
              <a:spcAft>
                <a:spcPts val="1200"/>
              </a:spcAft>
            </a:pPr>
            <a:r>
              <a:rPr lang="en-IN" sz="1800" b="1" i="1" dirty="0">
                <a:solidFill>
                  <a:srgbClr val="FF0000"/>
                </a:solidFill>
                <a:cs typeface="Times New Roman" panose="02020603050405020304" pitchFamily="18" charset="0"/>
              </a:rPr>
              <a:t>Self-Exploration </a:t>
            </a:r>
            <a:endParaRPr lang="en-IN" sz="1800" b="0" i="0" u="none" strike="noStrike" baseline="0" dirty="0">
              <a:solidFill>
                <a:srgbClr val="FF0000"/>
              </a:solidFill>
              <a:cs typeface="Times New Roman" panose="02020603050405020304" pitchFamily="18" charset="0"/>
            </a:endParaRPr>
          </a:p>
          <a:p>
            <a:pPr marL="285750" indent="-285750" algn="just">
              <a:spcBef>
                <a:spcPts val="0"/>
              </a:spcBef>
              <a:spcAft>
                <a:spcPts val="600"/>
              </a:spcAft>
              <a:buFont typeface="Wingdings" panose="05000000000000000000" pitchFamily="2" charset="2"/>
              <a:buChar char="Ø"/>
            </a:pPr>
            <a:r>
              <a:rPr lang="en-US" sz="1800" i="0" u="none" strike="noStrike" baseline="0" dirty="0">
                <a:cs typeface="Times New Roman" panose="02020603050405020304" pitchFamily="18" charset="0"/>
              </a:rPr>
              <a:t>Self exploration is the process to find out what is valuable to me by investigating within myself</a:t>
            </a:r>
          </a:p>
          <a:p>
            <a:pPr marL="285750" indent="-285750" algn="just">
              <a:spcBef>
                <a:spcPts val="0"/>
              </a:spcBef>
              <a:spcAft>
                <a:spcPts val="600"/>
              </a:spcAft>
              <a:buFont typeface="Wingdings" panose="05000000000000000000" pitchFamily="2" charset="2"/>
              <a:buChar char="Ø"/>
            </a:pPr>
            <a:r>
              <a:rPr lang="en-US" sz="1800" i="0" u="none" strike="noStrike" baseline="0" dirty="0">
                <a:cs typeface="Times New Roman" panose="02020603050405020304" pitchFamily="18" charset="0"/>
              </a:rPr>
              <a:t>What is right for me and true for me has to be judged within myself</a:t>
            </a:r>
          </a:p>
          <a:p>
            <a:pPr marL="285750" indent="-285750" algn="just">
              <a:spcBef>
                <a:spcPts val="0"/>
              </a:spcBef>
              <a:spcAft>
                <a:spcPts val="600"/>
              </a:spcAft>
              <a:buFont typeface="Wingdings" panose="05000000000000000000" pitchFamily="2" charset="2"/>
              <a:buChar char="Ø"/>
            </a:pPr>
            <a:r>
              <a:rPr lang="en-US" sz="1800" i="0" u="none" strike="noStrike" baseline="0" dirty="0">
                <a:cs typeface="Times New Roman" panose="02020603050405020304" pitchFamily="18" charset="0"/>
              </a:rPr>
              <a:t>Once we start paying attention towards investigating into our present beliefs and aspirations, we get to know whether our aspirations and what we really want to be (i.e. what is naturally acceptable to us) are one and the same or not. If they are the same, then it’s no problem</a:t>
            </a:r>
          </a:p>
          <a:p>
            <a:pPr marL="285750" indent="-285750" algn="just">
              <a:spcBef>
                <a:spcPts val="0"/>
              </a:spcBef>
              <a:spcAft>
                <a:spcPts val="600"/>
              </a:spcAft>
              <a:buFont typeface="Wingdings" panose="05000000000000000000" pitchFamily="2" charset="2"/>
              <a:buChar char="Ø"/>
            </a:pPr>
            <a:r>
              <a:rPr lang="en-US" sz="1800" i="0" u="none" strike="noStrike" baseline="0" dirty="0">
                <a:cs typeface="Times New Roman" panose="02020603050405020304" pitchFamily="18" charset="0"/>
              </a:rPr>
              <a:t>But if the two are different, it means that we are leading a life against our natural acceptance. Such a life cannot bring us happiness</a:t>
            </a:r>
          </a:p>
          <a:p>
            <a:pPr marL="285750" indent="-285750" algn="just">
              <a:spcBef>
                <a:spcPts val="0"/>
              </a:spcBef>
              <a:buFont typeface="Wingdings" panose="05000000000000000000" pitchFamily="2" charset="2"/>
              <a:buChar char="Ø"/>
            </a:pPr>
            <a:r>
              <a:rPr lang="en-US" sz="1800" dirty="0">
                <a:cs typeface="Times New Roman" panose="02020603050405020304" pitchFamily="18" charset="0"/>
              </a:rPr>
              <a:t>Self exploration is a process of discovering that there is something innate, invariant and universal in all human beings. This enables us to look at the confusions and contradictions within us and resolve them by becoming aware of our natural acceptance. Once we start observing, we can achieve harmony at all levels of our living</a:t>
            </a:r>
          </a:p>
          <a:p>
            <a:pPr marL="285750" indent="-285750" algn="just">
              <a:spcBef>
                <a:spcPts val="0"/>
              </a:spcBef>
              <a:buFont typeface="Wingdings" panose="05000000000000000000" pitchFamily="2" charset="2"/>
              <a:buChar char="Ø"/>
            </a:pPr>
            <a:endParaRPr lang="en-US" sz="1800" i="0" u="none" strike="noStrike" baseline="0" dirty="0">
              <a:cs typeface="Times New Roman" panose="02020603050405020304" pitchFamily="18" charset="0"/>
            </a:endParaRPr>
          </a:p>
        </p:txBody>
      </p:sp>
      <p:pic>
        <p:nvPicPr>
          <p:cNvPr id="4" name="Picture 3">
            <a:extLst>
              <a:ext uri="{FF2B5EF4-FFF2-40B4-BE49-F238E27FC236}">
                <a16:creationId xmlns:a16="http://schemas.microsoft.com/office/drawing/2014/main" id="{FDC277D0-A77E-03FD-0BBA-BC4B3D9BF6E1}"/>
              </a:ext>
            </a:extLst>
          </p:cNvPr>
          <p:cNvPicPr>
            <a:picLocks noChangeAspect="1"/>
          </p:cNvPicPr>
          <p:nvPr/>
        </p:nvPicPr>
        <p:blipFill>
          <a:blip r:embed="rId2"/>
          <a:stretch>
            <a:fillRect/>
          </a:stretch>
        </p:blipFill>
        <p:spPr>
          <a:xfrm>
            <a:off x="9863666" y="0"/>
            <a:ext cx="2328333" cy="787400"/>
          </a:xfrm>
          <a:prstGeom prst="rect">
            <a:avLst/>
          </a:prstGeom>
        </p:spPr>
      </p:pic>
      <p:sp>
        <p:nvSpPr>
          <p:cNvPr id="5" name="Subtitle 2">
            <a:extLst>
              <a:ext uri="{FF2B5EF4-FFF2-40B4-BE49-F238E27FC236}">
                <a16:creationId xmlns:a16="http://schemas.microsoft.com/office/drawing/2014/main" id="{1940B4CB-9664-3B8C-785F-BFD13B9C40DE}"/>
              </a:ext>
            </a:extLst>
          </p:cNvPr>
          <p:cNvSpPr txBox="1">
            <a:spLocks/>
          </p:cNvSpPr>
          <p:nvPr/>
        </p:nvSpPr>
        <p:spPr>
          <a:xfrm>
            <a:off x="6561667" y="1069530"/>
            <a:ext cx="5477933" cy="5127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spcAft>
                <a:spcPts val="600"/>
              </a:spcAft>
            </a:pPr>
            <a:r>
              <a:rPr lang="en-US" sz="1800" b="1" i="1" dirty="0">
                <a:cs typeface="Times New Roman" panose="02020603050405020304" pitchFamily="18" charset="0"/>
              </a:rPr>
              <a:t>Find Answers for the following questions:</a:t>
            </a:r>
          </a:p>
          <a:p>
            <a:pPr marL="285750" indent="-285750" algn="just">
              <a:spcBef>
                <a:spcPts val="0"/>
              </a:spcBef>
              <a:spcAft>
                <a:spcPts val="600"/>
              </a:spcAft>
              <a:buFont typeface="Arial" panose="020B0604020202020204" pitchFamily="34" charset="0"/>
              <a:buChar char="•"/>
            </a:pPr>
            <a:r>
              <a:rPr lang="en-US" sz="1800" dirty="0">
                <a:cs typeface="Times New Roman" panose="02020603050405020304" pitchFamily="18" charset="0"/>
              </a:rPr>
              <a:t>What is my Desire/ Goal? What do I really want in life, or what is the goal of human life?</a:t>
            </a:r>
          </a:p>
          <a:p>
            <a:pPr marL="285750" indent="-285750" algn="just">
              <a:spcBef>
                <a:spcPts val="0"/>
              </a:spcBef>
              <a:buFont typeface="Arial" panose="020B0604020202020204" pitchFamily="34" charset="0"/>
              <a:buChar char="•"/>
            </a:pPr>
            <a:r>
              <a:rPr lang="en-US" sz="1800" dirty="0">
                <a:cs typeface="Times New Roman" panose="02020603050405020304" pitchFamily="18" charset="0"/>
              </a:rPr>
              <a:t>What is my program for fulfilling my aspirations? How to fulfil it? What is the program to actualize the above?</a:t>
            </a:r>
          </a:p>
          <a:p>
            <a:pPr algn="just"/>
            <a:endParaRPr lang="en-IN" sz="1600" dirty="0">
              <a:cs typeface="Times New Roman" panose="02020603050405020304" pitchFamily="18" charset="0"/>
            </a:endParaRPr>
          </a:p>
        </p:txBody>
      </p:sp>
      <p:pic>
        <p:nvPicPr>
          <p:cNvPr id="6" name="Picture 5">
            <a:extLst>
              <a:ext uri="{FF2B5EF4-FFF2-40B4-BE49-F238E27FC236}">
                <a16:creationId xmlns:a16="http://schemas.microsoft.com/office/drawing/2014/main" id="{C3E809E4-114D-18DA-C243-456C399523D7}"/>
              </a:ext>
            </a:extLst>
          </p:cNvPr>
          <p:cNvPicPr>
            <a:picLocks noChangeAspect="1"/>
          </p:cNvPicPr>
          <p:nvPr/>
        </p:nvPicPr>
        <p:blipFill>
          <a:blip r:embed="rId3"/>
          <a:stretch>
            <a:fillRect/>
          </a:stretch>
        </p:blipFill>
        <p:spPr>
          <a:xfrm>
            <a:off x="6768041" y="3712818"/>
            <a:ext cx="5423959" cy="3154609"/>
          </a:xfrm>
          <a:prstGeom prst="rect">
            <a:avLst/>
          </a:prstGeom>
        </p:spPr>
      </p:pic>
    </p:spTree>
    <p:extLst>
      <p:ext uri="{BB962C8B-B14F-4D97-AF65-F5344CB8AC3E}">
        <p14:creationId xmlns:p14="http://schemas.microsoft.com/office/powerpoint/2010/main" val="949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51700" y="787400"/>
            <a:ext cx="5882967" cy="5783082"/>
          </a:xfrm>
        </p:spPr>
        <p:txBody>
          <a:bodyPr>
            <a:noAutofit/>
          </a:bodyPr>
          <a:lstStyle/>
          <a:p>
            <a:pPr algn="l">
              <a:spcAft>
                <a:spcPts val="1200"/>
              </a:spcAft>
            </a:pPr>
            <a:r>
              <a:rPr lang="en-IN" sz="1800" b="1" i="1" dirty="0">
                <a:solidFill>
                  <a:srgbClr val="FF0000"/>
                </a:solidFill>
                <a:cs typeface="Times New Roman" panose="02020603050405020304" pitchFamily="18" charset="0"/>
              </a:rPr>
              <a:t>Self-Exploration – Purpose </a:t>
            </a:r>
            <a:endParaRPr lang="en-IN" sz="1800" b="0" i="0" u="none" strike="noStrike" baseline="0" dirty="0">
              <a:solidFill>
                <a:srgbClr val="FF0000"/>
              </a:solidFill>
              <a:cs typeface="Times New Roman" panose="02020603050405020304" pitchFamily="18" charset="0"/>
            </a:endParaRPr>
          </a:p>
          <a:p>
            <a:pPr marL="285750" indent="-285750" algn="just">
              <a:spcAft>
                <a:spcPts val="600"/>
              </a:spcAft>
              <a:buFont typeface="Arial" panose="020B0604020202020204" pitchFamily="34" charset="0"/>
              <a:buChar char="•"/>
            </a:pPr>
            <a:r>
              <a:rPr lang="en-US" sz="1800" spc="-15" dirty="0">
                <a:ea typeface="Calibri" panose="020F0502020204030204" pitchFamily="34" charset="0"/>
                <a:cs typeface="Times New Roman" panose="02020603050405020304" pitchFamily="18" charset="0"/>
              </a:rPr>
              <a:t>Self exploration helps us to identify our innateness (</a:t>
            </a:r>
            <a:r>
              <a:rPr lang="en-US" sz="1800" spc="-15" dirty="0" err="1">
                <a:ea typeface="Calibri" panose="020F0502020204030204" pitchFamily="34" charset="0"/>
                <a:cs typeface="Times New Roman" panose="02020603050405020304" pitchFamily="18" charset="0"/>
              </a:rPr>
              <a:t>Svatva</a:t>
            </a:r>
            <a:r>
              <a:rPr lang="en-US" sz="1800" spc="-15" dirty="0">
                <a:ea typeface="Calibri" panose="020F0502020204030204" pitchFamily="34" charset="0"/>
                <a:cs typeface="Times New Roman" panose="02020603050405020304" pitchFamily="18" charset="0"/>
              </a:rPr>
              <a:t>: Derived from the mind) and move towards Self-Organization (</a:t>
            </a:r>
            <a:r>
              <a:rPr lang="en-US" sz="1800" spc="-15" dirty="0" err="1">
                <a:ea typeface="Calibri" panose="020F0502020204030204" pitchFamily="34" charset="0"/>
                <a:cs typeface="Times New Roman" panose="02020603050405020304" pitchFamily="18" charset="0"/>
              </a:rPr>
              <a:t>Swantantrata</a:t>
            </a:r>
            <a:r>
              <a:rPr lang="en-US" sz="1800" spc="-15" dirty="0">
                <a:ea typeface="Calibri" panose="020F0502020204030204" pitchFamily="34" charset="0"/>
                <a:cs typeface="Times New Roman" panose="02020603050405020304" pitchFamily="18" charset="0"/>
              </a:rPr>
              <a:t>: Being in harmony with oneself) and Self-Expression (</a:t>
            </a:r>
            <a:r>
              <a:rPr lang="en-US" sz="1800" spc="-15" dirty="0" err="1">
                <a:ea typeface="Calibri" panose="020F0502020204030204" pitchFamily="34" charset="0"/>
                <a:cs typeface="Times New Roman" panose="02020603050405020304" pitchFamily="18" charset="0"/>
              </a:rPr>
              <a:t>Swarajya</a:t>
            </a:r>
            <a:r>
              <a:rPr lang="en-US" sz="1800" spc="-15" dirty="0">
                <a:ea typeface="Calibri" panose="020F0502020204030204" pitchFamily="34" charset="0"/>
                <a:cs typeface="Times New Roman" panose="02020603050405020304" pitchFamily="18" charset="0"/>
              </a:rPr>
              <a:t>: Being in harmony with others) </a:t>
            </a:r>
          </a:p>
          <a:p>
            <a:pPr marL="285750" indent="-285750" algn="just">
              <a:lnSpc>
                <a:spcPct val="100000"/>
              </a:lnSpc>
              <a:spcBef>
                <a:spcPts val="0"/>
              </a:spcBef>
              <a:spcAft>
                <a:spcPts val="600"/>
              </a:spcAft>
              <a:buFont typeface="Arial" panose="020B0604020202020204" pitchFamily="34" charset="0"/>
              <a:buChar char="•"/>
            </a:pPr>
            <a:r>
              <a:rPr lang="en-US" sz="1800" spc="-15" dirty="0">
                <a:ea typeface="Calibri" panose="020F0502020204030204" pitchFamily="34" charset="0"/>
                <a:cs typeface="Times New Roman" panose="02020603050405020304" pitchFamily="18" charset="0"/>
              </a:rPr>
              <a:t>It is a process of dialogue between ‘what you are’ and ‘what you really want to be’. </a:t>
            </a:r>
          </a:p>
          <a:p>
            <a:pPr marL="285750" indent="-285750" algn="just">
              <a:lnSpc>
                <a:spcPct val="100000"/>
              </a:lnSpc>
              <a:spcBef>
                <a:spcPts val="0"/>
              </a:spcBef>
              <a:spcAft>
                <a:spcPts val="600"/>
              </a:spcAft>
              <a:buFont typeface="Arial" panose="020B0604020202020204" pitchFamily="34" charset="0"/>
              <a:buChar char="•"/>
            </a:pPr>
            <a:r>
              <a:rPr lang="en-US" sz="1800" spc="-15" dirty="0">
                <a:ea typeface="Calibri" panose="020F0502020204030204" pitchFamily="34" charset="0"/>
                <a:cs typeface="Times New Roman" panose="02020603050405020304" pitchFamily="18" charset="0"/>
              </a:rPr>
              <a:t>It is a process of self evolution through self-investigation. </a:t>
            </a:r>
          </a:p>
          <a:p>
            <a:pPr marL="285750" indent="-285750" algn="just">
              <a:lnSpc>
                <a:spcPct val="100000"/>
              </a:lnSpc>
              <a:spcBef>
                <a:spcPts val="0"/>
              </a:spcBef>
              <a:spcAft>
                <a:spcPts val="600"/>
              </a:spcAft>
              <a:buFont typeface="Arial" panose="020B0604020202020204" pitchFamily="34" charset="0"/>
              <a:buChar char="•"/>
            </a:pPr>
            <a:r>
              <a:rPr lang="en-US" sz="1800" spc="-15" dirty="0">
                <a:ea typeface="Calibri" panose="020F0502020204030204" pitchFamily="34" charset="0"/>
                <a:cs typeface="Times New Roman" panose="02020603050405020304" pitchFamily="18" charset="0"/>
              </a:rPr>
              <a:t>It is a process of knowing oneself and through that, knowing the entire existence</a:t>
            </a:r>
          </a:p>
          <a:p>
            <a:pPr marL="285750" indent="-285750" algn="just">
              <a:lnSpc>
                <a:spcPct val="100000"/>
              </a:lnSpc>
              <a:spcBef>
                <a:spcPts val="0"/>
              </a:spcBef>
              <a:spcAft>
                <a:spcPts val="600"/>
              </a:spcAft>
              <a:buFont typeface="Arial" panose="020B0604020202020204" pitchFamily="34" charset="0"/>
              <a:buChar char="•"/>
            </a:pPr>
            <a:r>
              <a:rPr lang="en-US" sz="1800" dirty="0">
                <a:cs typeface="Times New Roman" panose="02020603050405020304" pitchFamily="18" charset="0"/>
              </a:rPr>
              <a:t>It is a process of recognizing one’s relationship with every unit in existence and fulfilling it </a:t>
            </a:r>
          </a:p>
          <a:p>
            <a:pPr marL="285750" indent="-285750" algn="just">
              <a:lnSpc>
                <a:spcPct val="100000"/>
              </a:lnSpc>
              <a:spcBef>
                <a:spcPts val="0"/>
              </a:spcBef>
              <a:spcAft>
                <a:spcPts val="600"/>
              </a:spcAft>
              <a:buFont typeface="Arial" panose="020B0604020202020204" pitchFamily="34" charset="0"/>
              <a:buChar char="•"/>
            </a:pPr>
            <a:r>
              <a:rPr lang="en-US" sz="1800" dirty="0">
                <a:cs typeface="Times New Roman" panose="02020603050405020304" pitchFamily="18" charset="0"/>
              </a:rPr>
              <a:t>It is a process of knowing human conduct, human character and living accordingly </a:t>
            </a:r>
          </a:p>
          <a:p>
            <a:pPr marL="285750" indent="-28575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is a process of being in harmony with oneself and in harmony with entire existence</a:t>
            </a:r>
          </a:p>
          <a:p>
            <a:pPr algn="just">
              <a:spcBef>
                <a:spcPts val="0"/>
              </a:spcBef>
            </a:pPr>
            <a:endParaRPr lang="en-US" sz="1800" i="0" u="none" strike="noStrike" baseline="0" dirty="0">
              <a:cs typeface="Times New Roman" panose="02020603050405020304" pitchFamily="18" charset="0"/>
            </a:endParaRPr>
          </a:p>
        </p:txBody>
      </p:sp>
      <p:pic>
        <p:nvPicPr>
          <p:cNvPr id="4" name="Picture 3">
            <a:extLst>
              <a:ext uri="{FF2B5EF4-FFF2-40B4-BE49-F238E27FC236}">
                <a16:creationId xmlns:a16="http://schemas.microsoft.com/office/drawing/2014/main" id="{FDC277D0-A77E-03FD-0BBA-BC4B3D9BF6E1}"/>
              </a:ext>
            </a:extLst>
          </p:cNvPr>
          <p:cNvPicPr>
            <a:picLocks noChangeAspect="1"/>
          </p:cNvPicPr>
          <p:nvPr/>
        </p:nvPicPr>
        <p:blipFill>
          <a:blip r:embed="rId2"/>
          <a:stretch>
            <a:fillRect/>
          </a:stretch>
        </p:blipFill>
        <p:spPr>
          <a:xfrm>
            <a:off x="9863666" y="0"/>
            <a:ext cx="2328333" cy="787400"/>
          </a:xfrm>
          <a:prstGeom prst="rect">
            <a:avLst/>
          </a:prstGeom>
        </p:spPr>
      </p:pic>
      <p:sp>
        <p:nvSpPr>
          <p:cNvPr id="5" name="Subtitle 2">
            <a:extLst>
              <a:ext uri="{FF2B5EF4-FFF2-40B4-BE49-F238E27FC236}">
                <a16:creationId xmlns:a16="http://schemas.microsoft.com/office/drawing/2014/main" id="{1940B4CB-9664-3B8C-785F-BFD13B9C40DE}"/>
              </a:ext>
            </a:extLst>
          </p:cNvPr>
          <p:cNvSpPr txBox="1">
            <a:spLocks/>
          </p:cNvSpPr>
          <p:nvPr/>
        </p:nvSpPr>
        <p:spPr>
          <a:xfrm>
            <a:off x="6561667" y="787400"/>
            <a:ext cx="5477933" cy="5127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spcAft>
                <a:spcPts val="600"/>
              </a:spcAft>
            </a:pPr>
            <a:r>
              <a:rPr lang="en-US" sz="1800" b="1" i="1" dirty="0">
                <a:cs typeface="Times New Roman" panose="02020603050405020304" pitchFamily="18" charset="0"/>
              </a:rPr>
              <a:t>Steps: How do you understand yourself</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In real life perfection does not exist, life is actually imperfect</a:t>
            </a:r>
            <a:r>
              <a:rPr lang="en-US" sz="1800" b="1" i="1" dirty="0">
                <a:cs typeface="Times New Roman" panose="02020603050405020304" pitchFamily="18" charset="0"/>
              </a:rPr>
              <a:t> </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When curiosity exist we go more deep. (ex: how can I make relationship more perfect, why people cheat me, how do I control my diet)</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EGO doesn’t mean arrogance, it is just how I am. What sort of thoughts, what sort of contributions, stress, conflicts. It deals with how I connect with the other person</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Don’t feel lonely the Universe is inside you</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You are not a drop in the ocean, Ur the ocean in a drop </a:t>
            </a:r>
          </a:p>
          <a:p>
            <a:pPr marL="285750" indent="-285750" algn="just">
              <a:spcAft>
                <a:spcPts val="600"/>
              </a:spcAft>
              <a:buFont typeface="Arial" panose="020B0604020202020204" pitchFamily="34" charset="0"/>
              <a:buChar char="•"/>
            </a:pPr>
            <a:r>
              <a:rPr lang="en-US" sz="1800" dirty="0">
                <a:cs typeface="Times New Roman" panose="02020603050405020304" pitchFamily="18" charset="0"/>
              </a:rPr>
              <a:t>Get out of illusion and see the reality </a:t>
            </a:r>
          </a:p>
          <a:p>
            <a:pPr marL="285750" indent="-285750" algn="just">
              <a:spcAft>
                <a:spcPts val="600"/>
              </a:spcAft>
              <a:buFont typeface="Arial" panose="020B0604020202020204" pitchFamily="34" charset="0"/>
              <a:buChar char="•"/>
            </a:pPr>
            <a:r>
              <a:rPr lang="en-US" sz="1400" dirty="0">
                <a:solidFill>
                  <a:srgbClr val="FF0000"/>
                </a:solidFill>
                <a:cs typeface="Times New Roman" panose="02020603050405020304" pitchFamily="18" charset="0"/>
              </a:rPr>
              <a:t>Exploring our </a:t>
            </a:r>
            <a:r>
              <a:rPr lang="en-US" sz="1400" dirty="0" err="1">
                <a:solidFill>
                  <a:srgbClr val="FF0000"/>
                </a:solidFill>
                <a:cs typeface="Times New Roman" panose="02020603050405020304" pitchFamily="18" charset="0"/>
              </a:rPr>
              <a:t>svatva</a:t>
            </a:r>
            <a:r>
              <a:rPr lang="en-US" sz="1400" dirty="0">
                <a:solidFill>
                  <a:srgbClr val="FF0000"/>
                </a:solidFill>
                <a:cs typeface="Times New Roman" panose="02020603050405020304" pitchFamily="18" charset="0"/>
              </a:rPr>
              <a:t> at different levels of our living helps us in getting rid of our preconceived notions, our dilemmas, contradictions and compulsions, either external or internal. The more, we attain Swatantra or the self- organized state, the more we can live in harmony with others and we can also help others attain this state. This leads to our participation in </a:t>
            </a:r>
            <a:r>
              <a:rPr lang="en-US" sz="1400" dirty="0" err="1">
                <a:solidFill>
                  <a:srgbClr val="FF0000"/>
                </a:solidFill>
                <a:cs typeface="Times New Roman" panose="02020603050405020304" pitchFamily="18" charset="0"/>
              </a:rPr>
              <a:t>swarajya</a:t>
            </a:r>
            <a:r>
              <a:rPr lang="en-US" sz="1400" dirty="0">
                <a:solidFill>
                  <a:srgbClr val="FF0000"/>
                </a:solidFill>
                <a:cs typeface="Times New Roman" panose="02020603050405020304" pitchFamily="18" charset="0"/>
              </a:rPr>
              <a:t>.</a:t>
            </a:r>
          </a:p>
          <a:p>
            <a:pPr marL="285750" indent="-285750" algn="just">
              <a:spcAft>
                <a:spcPts val="600"/>
              </a:spcAft>
              <a:buFont typeface="Arial" panose="020B0604020202020204" pitchFamily="34" charset="0"/>
              <a:buChar char="•"/>
            </a:pPr>
            <a:endParaRPr lang="en-US" sz="1800" dirty="0">
              <a:cs typeface="Times New Roman" panose="02020603050405020304" pitchFamily="18" charset="0"/>
            </a:endParaRPr>
          </a:p>
          <a:p>
            <a:pPr algn="just"/>
            <a:endParaRPr lang="en-IN" sz="1600" dirty="0">
              <a:cs typeface="Times New Roman" panose="02020603050405020304" pitchFamily="18" charset="0"/>
            </a:endParaRPr>
          </a:p>
        </p:txBody>
      </p:sp>
    </p:spTree>
    <p:extLst>
      <p:ext uri="{BB962C8B-B14F-4D97-AF65-F5344CB8AC3E}">
        <p14:creationId xmlns:p14="http://schemas.microsoft.com/office/powerpoint/2010/main" val="38231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51700" y="787400"/>
            <a:ext cx="5882967" cy="5783082"/>
          </a:xfrm>
        </p:spPr>
        <p:txBody>
          <a:bodyPr>
            <a:noAutofit/>
          </a:bodyPr>
          <a:lstStyle/>
          <a:p>
            <a:pPr algn="l">
              <a:spcAft>
                <a:spcPts val="1200"/>
              </a:spcAft>
            </a:pPr>
            <a:r>
              <a:rPr lang="en-IN" sz="1800" b="1" i="1" dirty="0">
                <a:solidFill>
                  <a:srgbClr val="FF0000"/>
                </a:solidFill>
                <a:cs typeface="Times New Roman" panose="02020603050405020304" pitchFamily="18" charset="0"/>
              </a:rPr>
              <a:t>Self-Exploration - Process </a:t>
            </a:r>
            <a:endParaRPr lang="en-IN" sz="1800" b="0" i="0" u="none" strike="noStrike" baseline="0" dirty="0">
              <a:solidFill>
                <a:srgbClr val="FF0000"/>
              </a:solidFill>
              <a:cs typeface="Times New Roman" panose="02020603050405020304" pitchFamily="18" charset="0"/>
            </a:endParaRPr>
          </a:p>
          <a:p>
            <a:pPr algn="just">
              <a:spcBef>
                <a:spcPts val="0"/>
              </a:spcBef>
            </a:pPr>
            <a:endParaRPr lang="en-US" sz="1800" i="0" u="none" strike="noStrike" baseline="0" dirty="0">
              <a:cs typeface="Times New Roman" panose="02020603050405020304" pitchFamily="18" charset="0"/>
            </a:endParaRPr>
          </a:p>
        </p:txBody>
      </p:sp>
      <p:pic>
        <p:nvPicPr>
          <p:cNvPr id="4" name="Picture 3">
            <a:extLst>
              <a:ext uri="{FF2B5EF4-FFF2-40B4-BE49-F238E27FC236}">
                <a16:creationId xmlns:a16="http://schemas.microsoft.com/office/drawing/2014/main" id="{FDC277D0-A77E-03FD-0BBA-BC4B3D9BF6E1}"/>
              </a:ext>
            </a:extLst>
          </p:cNvPr>
          <p:cNvPicPr>
            <a:picLocks noChangeAspect="1"/>
          </p:cNvPicPr>
          <p:nvPr/>
        </p:nvPicPr>
        <p:blipFill>
          <a:blip r:embed="rId2"/>
          <a:stretch>
            <a:fillRect/>
          </a:stretch>
        </p:blipFill>
        <p:spPr>
          <a:xfrm>
            <a:off x="9863666" y="0"/>
            <a:ext cx="2328333" cy="787400"/>
          </a:xfrm>
          <a:prstGeom prst="rect">
            <a:avLst/>
          </a:prstGeom>
        </p:spPr>
      </p:pic>
      <p:sp>
        <p:nvSpPr>
          <p:cNvPr id="5" name="Subtitle 2">
            <a:extLst>
              <a:ext uri="{FF2B5EF4-FFF2-40B4-BE49-F238E27FC236}">
                <a16:creationId xmlns:a16="http://schemas.microsoft.com/office/drawing/2014/main" id="{1940B4CB-9664-3B8C-785F-BFD13B9C40DE}"/>
              </a:ext>
            </a:extLst>
          </p:cNvPr>
          <p:cNvSpPr txBox="1">
            <a:spLocks/>
          </p:cNvSpPr>
          <p:nvPr/>
        </p:nvSpPr>
        <p:spPr>
          <a:xfrm>
            <a:off x="6561667" y="1069530"/>
            <a:ext cx="5477933" cy="5127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IN" sz="1600" dirty="0">
              <a:cs typeface="Times New Roman" panose="02020603050405020304" pitchFamily="18" charset="0"/>
            </a:endParaRPr>
          </a:p>
        </p:txBody>
      </p:sp>
      <p:pic>
        <p:nvPicPr>
          <p:cNvPr id="2" name="Picture 1">
            <a:extLst>
              <a:ext uri="{FF2B5EF4-FFF2-40B4-BE49-F238E27FC236}">
                <a16:creationId xmlns:a16="http://schemas.microsoft.com/office/drawing/2014/main" id="{3082DBAA-F315-1763-D42B-97AE3820804A}"/>
              </a:ext>
            </a:extLst>
          </p:cNvPr>
          <p:cNvPicPr>
            <a:picLocks noChangeAspect="1"/>
          </p:cNvPicPr>
          <p:nvPr/>
        </p:nvPicPr>
        <p:blipFill>
          <a:blip r:embed="rId3"/>
          <a:stretch>
            <a:fillRect/>
          </a:stretch>
        </p:blipFill>
        <p:spPr>
          <a:xfrm>
            <a:off x="1" y="1197204"/>
            <a:ext cx="12191998" cy="5674261"/>
          </a:xfrm>
          <a:prstGeom prst="rect">
            <a:avLst/>
          </a:prstGeom>
        </p:spPr>
      </p:pic>
    </p:spTree>
    <p:extLst>
      <p:ext uri="{BB962C8B-B14F-4D97-AF65-F5344CB8AC3E}">
        <p14:creationId xmlns:p14="http://schemas.microsoft.com/office/powerpoint/2010/main" val="3840935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51700" y="787400"/>
            <a:ext cx="5882967" cy="5783082"/>
          </a:xfrm>
        </p:spPr>
        <p:txBody>
          <a:bodyPr>
            <a:noAutofit/>
          </a:bodyPr>
          <a:lstStyle/>
          <a:p>
            <a:pPr algn="l">
              <a:spcAft>
                <a:spcPts val="1200"/>
              </a:spcAft>
            </a:pPr>
            <a:r>
              <a:rPr lang="en-IN" sz="1800" b="1" i="1" dirty="0">
                <a:solidFill>
                  <a:srgbClr val="FF0000"/>
                </a:solidFill>
                <a:cs typeface="Times New Roman" panose="02020603050405020304" pitchFamily="18" charset="0"/>
              </a:rPr>
              <a:t>Self-Exploration – Process</a:t>
            </a:r>
            <a:endParaRPr lang="en-IN" sz="1800" b="0" i="0" u="none" strike="noStrike" baseline="0" dirty="0">
              <a:solidFill>
                <a:srgbClr val="FF0000"/>
              </a:solidFill>
              <a:cs typeface="Times New Roman" panose="02020603050405020304" pitchFamily="18" charset="0"/>
            </a:endParaRPr>
          </a:p>
          <a:p>
            <a:pPr algn="just">
              <a:spcBef>
                <a:spcPts val="0"/>
              </a:spcBef>
              <a:spcAft>
                <a:spcPts val="600"/>
              </a:spcAft>
            </a:pPr>
            <a:r>
              <a:rPr lang="en-US" sz="1800" dirty="0">
                <a:cs typeface="Times New Roman" panose="02020603050405020304" pitchFamily="18" charset="0"/>
              </a:rPr>
              <a:t>The following two steps are involved in the process of Self-Exploration:</a:t>
            </a:r>
          </a:p>
          <a:p>
            <a:pPr marL="285750" indent="-285750" algn="just">
              <a:spcBef>
                <a:spcPts val="0"/>
              </a:spcBef>
              <a:buFont typeface="Arial" panose="020B0604020202020204" pitchFamily="34" charset="0"/>
              <a:buChar char="•"/>
            </a:pPr>
            <a:r>
              <a:rPr lang="en-US" sz="1800" dirty="0">
                <a:cs typeface="Times New Roman" panose="02020603050405020304" pitchFamily="18" charset="0"/>
              </a:rPr>
              <a:t> Firstly, verify the proposal on the basis of your natural acceptance</a:t>
            </a:r>
          </a:p>
          <a:p>
            <a:pPr marL="285750" indent="-285750" algn="just">
              <a:spcBef>
                <a:spcPts val="0"/>
              </a:spcBef>
              <a:buFont typeface="Arial" panose="020B0604020202020204" pitchFamily="34" charset="0"/>
              <a:buChar char="•"/>
            </a:pPr>
            <a:r>
              <a:rPr lang="en-US" sz="1800" dirty="0">
                <a:cs typeface="Times New Roman" panose="02020603050405020304" pitchFamily="18" charset="0"/>
              </a:rPr>
              <a:t> Secondly, live according to the proposal to validate it experientially</a:t>
            </a:r>
          </a:p>
          <a:p>
            <a:pPr marL="285750" indent="-285750" algn="just">
              <a:spcBef>
                <a:spcPts val="0"/>
              </a:spcBef>
              <a:buFont typeface="Arial" panose="020B0604020202020204" pitchFamily="34" charset="0"/>
              <a:buChar char="•"/>
            </a:pPr>
            <a:endParaRPr lang="en-US" sz="1800" dirty="0">
              <a:cs typeface="Times New Roman" panose="02020603050405020304" pitchFamily="18" charset="0"/>
            </a:endParaRPr>
          </a:p>
          <a:p>
            <a:pPr algn="just">
              <a:spcBef>
                <a:spcPts val="0"/>
              </a:spcBef>
              <a:spcAft>
                <a:spcPts val="600"/>
              </a:spcAft>
            </a:pPr>
            <a:r>
              <a:rPr lang="en-US" sz="1800" b="1" dirty="0">
                <a:cs typeface="Times New Roman" panose="02020603050405020304" pitchFamily="18" charset="0"/>
              </a:rPr>
              <a:t>Natural Acceptance: </a:t>
            </a:r>
            <a:r>
              <a:rPr lang="en-US" sz="1800" dirty="0">
                <a:cs typeface="Times New Roman" panose="02020603050405020304" pitchFamily="18" charset="0"/>
              </a:rPr>
              <a:t>It is the process of seeing and observing everything attentively and then using your inner conscience to get the answer from within. It is a way to bring out the goodness in everything naturally. It helps us to learn everything that is good from others and absorb it in our own way, but without changing our identity </a:t>
            </a:r>
          </a:p>
          <a:p>
            <a:pPr marL="342900" indent="-34290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does not change with time/age</a:t>
            </a:r>
          </a:p>
          <a:p>
            <a:pPr marL="342900" indent="-34290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doesn’t depend on place</a:t>
            </a:r>
          </a:p>
          <a:p>
            <a:pPr marL="342900" indent="-34290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does not depend on our beliefs or past conditioning</a:t>
            </a:r>
          </a:p>
          <a:p>
            <a:pPr marL="342900" indent="-34290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is always there within us </a:t>
            </a:r>
          </a:p>
          <a:p>
            <a:pPr marL="342900" indent="-342900" algn="just">
              <a:lnSpc>
                <a:spcPct val="100000"/>
              </a:lnSpc>
              <a:spcBef>
                <a:spcPts val="0"/>
              </a:spcBef>
              <a:buFont typeface="Arial" panose="020B0604020202020204" pitchFamily="34" charset="0"/>
              <a:buChar char="•"/>
            </a:pPr>
            <a:r>
              <a:rPr lang="en-US" sz="1800" dirty="0">
                <a:cs typeface="Times New Roman" panose="02020603050405020304" pitchFamily="18" charset="0"/>
              </a:rPr>
              <a:t>It is the same for all of us</a:t>
            </a:r>
          </a:p>
          <a:p>
            <a:pPr marL="285750" indent="-285750" algn="just">
              <a:spcBef>
                <a:spcPts val="0"/>
              </a:spcBef>
              <a:buFont typeface="Arial" panose="020B0604020202020204" pitchFamily="34" charset="0"/>
              <a:buChar char="•"/>
            </a:pPr>
            <a:endParaRPr lang="en-US" sz="1800" dirty="0">
              <a:cs typeface="Times New Roman" panose="02020603050405020304" pitchFamily="18" charset="0"/>
            </a:endParaRPr>
          </a:p>
        </p:txBody>
      </p:sp>
      <p:pic>
        <p:nvPicPr>
          <p:cNvPr id="4" name="Picture 3">
            <a:extLst>
              <a:ext uri="{FF2B5EF4-FFF2-40B4-BE49-F238E27FC236}">
                <a16:creationId xmlns:a16="http://schemas.microsoft.com/office/drawing/2014/main" id="{FDC277D0-A77E-03FD-0BBA-BC4B3D9BF6E1}"/>
              </a:ext>
            </a:extLst>
          </p:cNvPr>
          <p:cNvPicPr>
            <a:picLocks noChangeAspect="1"/>
          </p:cNvPicPr>
          <p:nvPr/>
        </p:nvPicPr>
        <p:blipFill>
          <a:blip r:embed="rId2"/>
          <a:stretch>
            <a:fillRect/>
          </a:stretch>
        </p:blipFill>
        <p:spPr>
          <a:xfrm>
            <a:off x="9863666" y="0"/>
            <a:ext cx="2328333" cy="787400"/>
          </a:xfrm>
          <a:prstGeom prst="rect">
            <a:avLst/>
          </a:prstGeom>
        </p:spPr>
      </p:pic>
      <p:sp>
        <p:nvSpPr>
          <p:cNvPr id="5" name="Subtitle 2">
            <a:extLst>
              <a:ext uri="{FF2B5EF4-FFF2-40B4-BE49-F238E27FC236}">
                <a16:creationId xmlns:a16="http://schemas.microsoft.com/office/drawing/2014/main" id="{1940B4CB-9664-3B8C-785F-BFD13B9C40DE}"/>
              </a:ext>
            </a:extLst>
          </p:cNvPr>
          <p:cNvSpPr txBox="1">
            <a:spLocks/>
          </p:cNvSpPr>
          <p:nvPr/>
        </p:nvSpPr>
        <p:spPr>
          <a:xfrm>
            <a:off x="6561667" y="1069530"/>
            <a:ext cx="5477933" cy="5127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spcAft>
                <a:spcPts val="600"/>
              </a:spcAft>
            </a:pPr>
            <a:r>
              <a:rPr lang="en-US" sz="1800" b="1" dirty="0">
                <a:cs typeface="Times New Roman" panose="02020603050405020304" pitchFamily="18" charset="0"/>
              </a:rPr>
              <a:t>Experimental Validation:</a:t>
            </a:r>
          </a:p>
          <a:p>
            <a:pPr marL="342900" indent="-342900" algn="just">
              <a:spcBef>
                <a:spcPts val="0"/>
              </a:spcBef>
              <a:buFont typeface="Arial" panose="020B0604020202020204" pitchFamily="34" charset="0"/>
              <a:buChar char="•"/>
            </a:pPr>
            <a:r>
              <a:rPr lang="en-US" sz="1800" dirty="0">
                <a:cs typeface="Times New Roman" panose="02020603050405020304" pitchFamily="18" charset="0"/>
              </a:rPr>
              <a:t>Experimental validation is a process that infuses direct experience with the learning environment and content</a:t>
            </a:r>
          </a:p>
          <a:p>
            <a:pPr marL="342900" indent="-342900" algn="just">
              <a:spcBef>
                <a:spcPts val="0"/>
              </a:spcBef>
              <a:buFont typeface="Arial" panose="020B0604020202020204" pitchFamily="34" charset="0"/>
              <a:buChar char="•"/>
            </a:pPr>
            <a:r>
              <a:rPr lang="en-US" sz="1800" dirty="0">
                <a:cs typeface="Times New Roman" panose="02020603050405020304" pitchFamily="18" charset="0"/>
              </a:rPr>
              <a:t>Most of what we know about ourself is not only through our own opinion of ourself but also because of how others view us</a:t>
            </a:r>
          </a:p>
          <a:p>
            <a:pPr marL="342900" indent="-342900" algn="just">
              <a:spcBef>
                <a:spcPts val="0"/>
              </a:spcBef>
              <a:buFont typeface="Arial" panose="020B0604020202020204" pitchFamily="34" charset="0"/>
              <a:buChar char="•"/>
            </a:pPr>
            <a:r>
              <a:rPr lang="en-US" sz="1800" dirty="0">
                <a:cs typeface="Times New Roman" panose="02020603050405020304" pitchFamily="18" charset="0"/>
              </a:rPr>
              <a:t>When/what we already believe to be true of us is validated by some situations, phenomena or outcomes.  We may term it as experimental validation</a:t>
            </a:r>
          </a:p>
          <a:p>
            <a:pPr algn="just"/>
            <a:endParaRPr lang="en-IN" sz="1600" dirty="0">
              <a:cs typeface="Times New Roman" panose="02020603050405020304" pitchFamily="18" charset="0"/>
            </a:endParaRPr>
          </a:p>
        </p:txBody>
      </p:sp>
    </p:spTree>
    <p:extLst>
      <p:ext uri="{BB962C8B-B14F-4D97-AF65-F5344CB8AC3E}">
        <p14:creationId xmlns:p14="http://schemas.microsoft.com/office/powerpoint/2010/main" val="4144404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71225" y="787400"/>
            <a:ext cx="8827300" cy="5341835"/>
          </a:xfrm>
        </p:spPr>
        <p:txBody>
          <a:bodyPr>
            <a:noAutofit/>
          </a:bodyPr>
          <a:lstStyle/>
          <a:p>
            <a:pPr algn="l"/>
            <a: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t>How can we verify proposals on the basis of our natural acceptance? Explain with example.</a:t>
            </a:r>
          </a:p>
          <a:p>
            <a:pPr algn="l"/>
            <a: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t> (Or)  What do you mean by your natural acceptance? Illustrate with examples. Is it innate, universal and invariant with time? Explain</a:t>
            </a:r>
          </a:p>
          <a:p>
            <a:pPr algn="just"/>
            <a:r>
              <a:rPr lang="en-US" sz="1800" b="1" i="1" spc="-15" dirty="0">
                <a:effectLst/>
                <a:latin typeface="Times New Roman" panose="02020603050405020304" pitchFamily="18" charset="0"/>
                <a:ea typeface="Calibri" panose="020F0502020204030204" pitchFamily="34" charset="0"/>
                <a:cs typeface="Times New Roman" panose="02020603050405020304" pitchFamily="18" charset="0"/>
              </a:rPr>
              <a:t>Natural Acceptance: </a:t>
            </a:r>
            <a:r>
              <a:rPr lang="en-US" sz="1800" spc="-15" dirty="0">
                <a:effectLst/>
                <a:latin typeface="Times New Roman" panose="02020603050405020304" pitchFamily="18" charset="0"/>
                <a:ea typeface="Calibri" panose="020F0502020204030204" pitchFamily="34" charset="0"/>
                <a:cs typeface="Times New Roman" panose="02020603050405020304" pitchFamily="18" charset="0"/>
              </a:rPr>
              <a:t>It is the process of seeing and observing everything attentively and then using your inner conscience to get the answer from within. It is a way to bring out the goodness in everything naturally. It helps us to learn everything that is good from others and absorb it in our own way, but without changing our identity.</a:t>
            </a:r>
          </a:p>
          <a:p>
            <a:pPr algn="just"/>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Natural acceptance does not change with time/age: </a:t>
            </a:r>
            <a:r>
              <a:rPr lang="en-US" sz="1800" dirty="0">
                <a:latin typeface="Times New Roman" panose="02020603050405020304" pitchFamily="18" charset="0"/>
                <a:cs typeface="Times New Roman" panose="02020603050405020304" pitchFamily="18" charset="0"/>
              </a:rPr>
              <a:t>It remains invariant with time. </a:t>
            </a:r>
            <a:r>
              <a:rPr lang="en-US" sz="1800" b="1" dirty="0">
                <a:solidFill>
                  <a:srgbClr val="FF0000"/>
                </a:solidFill>
                <a:latin typeface="Times New Roman" panose="02020603050405020304" pitchFamily="18" charset="0"/>
                <a:cs typeface="Times New Roman" panose="02020603050405020304" pitchFamily="18" charset="0"/>
              </a:rPr>
              <a:t>Ex:</a:t>
            </a:r>
            <a:r>
              <a:rPr lang="en-US" sz="1800" dirty="0">
                <a:latin typeface="Times New Roman" panose="02020603050405020304" pitchFamily="18" charset="0"/>
                <a:cs typeface="Times New Roman" panose="02020603050405020304" pitchFamily="18" charset="0"/>
              </a:rPr>
              <a:t> our natural acceptance for trust and respect does not change with age</a:t>
            </a:r>
          </a:p>
          <a:p>
            <a:pPr algn="just"/>
            <a:r>
              <a:rPr lang="en-US" sz="1800" dirty="0">
                <a:latin typeface="Times New Roman" panose="02020603050405020304" pitchFamily="18" charset="0"/>
                <a:cs typeface="Times New Roman" panose="02020603050405020304" pitchFamily="18" charset="0"/>
              </a:rPr>
              <a:t>b) </a:t>
            </a:r>
            <a:r>
              <a:rPr lang="en-US" sz="1800" b="1" dirty="0">
                <a:latin typeface="Times New Roman" panose="02020603050405020304" pitchFamily="18" charset="0"/>
                <a:cs typeface="Times New Roman" panose="02020603050405020304" pitchFamily="18" charset="0"/>
              </a:rPr>
              <a:t>It does not depend on the place: </a:t>
            </a:r>
            <a:r>
              <a:rPr lang="en-US" sz="1800" dirty="0">
                <a:latin typeface="Times New Roman" panose="02020603050405020304" pitchFamily="18" charset="0"/>
                <a:cs typeface="Times New Roman" panose="02020603050405020304" pitchFamily="18" charset="0"/>
              </a:rPr>
              <a:t>Whatever we have naturally accepted in our life does not change with our age, place or time. </a:t>
            </a:r>
            <a:r>
              <a:rPr lang="en-US" sz="1800" b="1" dirty="0">
                <a:solidFill>
                  <a:srgbClr val="FF0000"/>
                </a:solidFill>
                <a:latin typeface="Times New Roman" panose="02020603050405020304" pitchFamily="18" charset="0"/>
                <a:cs typeface="Times New Roman" panose="02020603050405020304" pitchFamily="18" charset="0"/>
              </a:rPr>
              <a:t>Ex:</a:t>
            </a:r>
            <a:r>
              <a:rPr lang="en-US" sz="1800" dirty="0">
                <a:latin typeface="Times New Roman" panose="02020603050405020304" pitchFamily="18" charset="0"/>
                <a:cs typeface="Times New Roman" panose="02020603050405020304" pitchFamily="18" charset="0"/>
              </a:rPr>
              <a:t> our desire for respect doesn’t change with age or with a change in our place</a:t>
            </a:r>
          </a:p>
          <a:p>
            <a:pPr algn="just"/>
            <a:r>
              <a:rPr lang="en-US" sz="1800" dirty="0">
                <a:latin typeface="Times New Roman" panose="02020603050405020304" pitchFamily="18" charset="0"/>
                <a:cs typeface="Times New Roman" panose="02020603050405020304" pitchFamily="18" charset="0"/>
              </a:rPr>
              <a:t>c) </a:t>
            </a:r>
            <a:r>
              <a:rPr lang="en-US" sz="1800" b="1" dirty="0">
                <a:latin typeface="Times New Roman" panose="02020603050405020304" pitchFamily="18" charset="0"/>
                <a:cs typeface="Times New Roman" panose="02020603050405020304" pitchFamily="18" charset="0"/>
              </a:rPr>
              <a:t>It does not depend on our beliefs or past conditionings: </a:t>
            </a:r>
            <a:r>
              <a:rPr lang="en-US" sz="1800" dirty="0">
                <a:latin typeface="Times New Roman" panose="02020603050405020304" pitchFamily="18" charset="0"/>
                <a:cs typeface="Times New Roman" panose="02020603050405020304" pitchFamily="18" charset="0"/>
              </a:rPr>
              <a:t>No matter how deep our beliefs or past conditionings, as long as we keep investigating deep into ourselves, the answers will always be the same. Natural acceptance does not get influenced by our beliefs or past conditionings. </a:t>
            </a:r>
            <a:r>
              <a:rPr lang="en-US" sz="1800" b="1" dirty="0">
                <a:solidFill>
                  <a:srgbClr val="FF0000"/>
                </a:solidFill>
                <a:latin typeface="Times New Roman" panose="02020603050405020304" pitchFamily="18" charset="0"/>
                <a:cs typeface="Times New Roman" panose="02020603050405020304" pitchFamily="18" charset="0"/>
              </a:rPr>
              <a:t>Ex:</a:t>
            </a:r>
            <a:r>
              <a:rPr lang="en-US" sz="1800" dirty="0">
                <a:latin typeface="Times New Roman" panose="02020603050405020304" pitchFamily="18" charset="0"/>
                <a:cs typeface="Times New Roman" panose="02020603050405020304" pitchFamily="18" charset="0"/>
              </a:rPr>
              <a:t> we may believe that money is the most important thing in life. But looking deep down in our heart , we know that money alone cannot keep us happy</a:t>
            </a:r>
          </a:p>
          <a:p>
            <a:pPr algn="l"/>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CB37102-7E03-25B7-763E-4D088011BEBD}"/>
              </a:ext>
            </a:extLst>
          </p:cNvPr>
          <p:cNvPicPr>
            <a:picLocks noChangeAspect="1"/>
          </p:cNvPicPr>
          <p:nvPr/>
        </p:nvPicPr>
        <p:blipFill>
          <a:blip r:embed="rId2"/>
          <a:stretch>
            <a:fillRect/>
          </a:stretch>
        </p:blipFill>
        <p:spPr>
          <a:xfrm>
            <a:off x="9863666" y="0"/>
            <a:ext cx="2328333" cy="787400"/>
          </a:xfrm>
          <a:prstGeom prst="rect">
            <a:avLst/>
          </a:prstGeom>
        </p:spPr>
      </p:pic>
      <p:pic>
        <p:nvPicPr>
          <p:cNvPr id="2" name="Picture 1">
            <a:extLst>
              <a:ext uri="{FF2B5EF4-FFF2-40B4-BE49-F238E27FC236}">
                <a16:creationId xmlns:a16="http://schemas.microsoft.com/office/drawing/2014/main" id="{444D85D9-B19D-5543-AF49-6FC1BC00BDA7}"/>
              </a:ext>
            </a:extLst>
          </p:cNvPr>
          <p:cNvPicPr>
            <a:picLocks noChangeAspect="1"/>
          </p:cNvPicPr>
          <p:nvPr/>
        </p:nvPicPr>
        <p:blipFill>
          <a:blip r:embed="rId3"/>
          <a:stretch>
            <a:fillRect/>
          </a:stretch>
        </p:blipFill>
        <p:spPr>
          <a:xfrm>
            <a:off x="9313682" y="5116201"/>
            <a:ext cx="2878318" cy="1741799"/>
          </a:xfrm>
          <a:prstGeom prst="rect">
            <a:avLst/>
          </a:prstGeom>
        </p:spPr>
      </p:pic>
      <p:pic>
        <p:nvPicPr>
          <p:cNvPr id="5" name="Picture 4">
            <a:extLst>
              <a:ext uri="{FF2B5EF4-FFF2-40B4-BE49-F238E27FC236}">
                <a16:creationId xmlns:a16="http://schemas.microsoft.com/office/drawing/2014/main" id="{1E9512D2-55BC-6596-8579-41D5506901FC}"/>
              </a:ext>
            </a:extLst>
          </p:cNvPr>
          <p:cNvPicPr>
            <a:picLocks noChangeAspect="1"/>
          </p:cNvPicPr>
          <p:nvPr/>
        </p:nvPicPr>
        <p:blipFill>
          <a:blip r:embed="rId4"/>
          <a:stretch>
            <a:fillRect/>
          </a:stretch>
        </p:blipFill>
        <p:spPr>
          <a:xfrm>
            <a:off x="9398525" y="728765"/>
            <a:ext cx="2793474" cy="1866900"/>
          </a:xfrm>
          <a:prstGeom prst="rect">
            <a:avLst/>
          </a:prstGeom>
        </p:spPr>
      </p:pic>
      <p:pic>
        <p:nvPicPr>
          <p:cNvPr id="6" name="Picture 5">
            <a:extLst>
              <a:ext uri="{FF2B5EF4-FFF2-40B4-BE49-F238E27FC236}">
                <a16:creationId xmlns:a16="http://schemas.microsoft.com/office/drawing/2014/main" id="{859F0A49-521B-B8F4-5557-BA4FFC350D83}"/>
              </a:ext>
            </a:extLst>
          </p:cNvPr>
          <p:cNvPicPr>
            <a:picLocks noChangeAspect="1"/>
          </p:cNvPicPr>
          <p:nvPr/>
        </p:nvPicPr>
        <p:blipFill>
          <a:blip r:embed="rId5"/>
          <a:stretch>
            <a:fillRect/>
          </a:stretch>
        </p:blipFill>
        <p:spPr>
          <a:xfrm>
            <a:off x="9366512" y="2322513"/>
            <a:ext cx="2857500" cy="1212539"/>
          </a:xfrm>
          <a:prstGeom prst="rect">
            <a:avLst/>
          </a:prstGeom>
        </p:spPr>
      </p:pic>
      <p:pic>
        <p:nvPicPr>
          <p:cNvPr id="1026" name="Picture 2" descr="For Get The Past Quotes. QuotesGram">
            <a:extLst>
              <a:ext uri="{FF2B5EF4-FFF2-40B4-BE49-F238E27FC236}">
                <a16:creationId xmlns:a16="http://schemas.microsoft.com/office/drawing/2014/main" id="{511B53C5-03C8-0358-B8DC-3957EB9A4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3469" y="3593686"/>
            <a:ext cx="2895600" cy="1522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48529A-9A96-AF7D-A31D-DF593561ABA8}"/>
              </a:ext>
            </a:extLst>
          </p:cNvPr>
          <p:cNvPicPr>
            <a:picLocks noChangeAspect="1"/>
          </p:cNvPicPr>
          <p:nvPr/>
        </p:nvPicPr>
        <p:blipFill>
          <a:blip r:embed="rId3"/>
          <a:stretch>
            <a:fillRect/>
          </a:stretch>
        </p:blipFill>
        <p:spPr>
          <a:xfrm>
            <a:off x="9313682" y="5154301"/>
            <a:ext cx="2878318" cy="1741799"/>
          </a:xfrm>
          <a:prstGeom prst="rect">
            <a:avLst/>
          </a:prstGeom>
        </p:spPr>
      </p:pic>
      <p:pic>
        <p:nvPicPr>
          <p:cNvPr id="10" name="Picture 9">
            <a:extLst>
              <a:ext uri="{FF2B5EF4-FFF2-40B4-BE49-F238E27FC236}">
                <a16:creationId xmlns:a16="http://schemas.microsoft.com/office/drawing/2014/main" id="{E3493008-DFE1-4487-E66B-652D14F08D4E}"/>
              </a:ext>
            </a:extLst>
          </p:cNvPr>
          <p:cNvPicPr>
            <a:picLocks noChangeAspect="1"/>
          </p:cNvPicPr>
          <p:nvPr/>
        </p:nvPicPr>
        <p:blipFill>
          <a:blip r:embed="rId4"/>
          <a:stretch>
            <a:fillRect/>
          </a:stretch>
        </p:blipFill>
        <p:spPr>
          <a:xfrm>
            <a:off x="9398525" y="766865"/>
            <a:ext cx="2793474" cy="1866900"/>
          </a:xfrm>
          <a:prstGeom prst="rect">
            <a:avLst/>
          </a:prstGeom>
        </p:spPr>
      </p:pic>
      <p:pic>
        <p:nvPicPr>
          <p:cNvPr id="11" name="Picture 10">
            <a:extLst>
              <a:ext uri="{FF2B5EF4-FFF2-40B4-BE49-F238E27FC236}">
                <a16:creationId xmlns:a16="http://schemas.microsoft.com/office/drawing/2014/main" id="{22EC2BC6-F391-47B9-2AEA-CC9DA014CB37}"/>
              </a:ext>
            </a:extLst>
          </p:cNvPr>
          <p:cNvPicPr>
            <a:picLocks noChangeAspect="1"/>
          </p:cNvPicPr>
          <p:nvPr/>
        </p:nvPicPr>
        <p:blipFill>
          <a:blip r:embed="rId5"/>
          <a:stretch>
            <a:fillRect/>
          </a:stretch>
        </p:blipFill>
        <p:spPr>
          <a:xfrm>
            <a:off x="9366512" y="2360613"/>
            <a:ext cx="2857500" cy="1212539"/>
          </a:xfrm>
          <a:prstGeom prst="rect">
            <a:avLst/>
          </a:prstGeom>
        </p:spPr>
      </p:pic>
      <p:pic>
        <p:nvPicPr>
          <p:cNvPr id="12" name="Picture 2" descr="For Get The Past Quotes. QuotesGram">
            <a:extLst>
              <a:ext uri="{FF2B5EF4-FFF2-40B4-BE49-F238E27FC236}">
                <a16:creationId xmlns:a16="http://schemas.microsoft.com/office/drawing/2014/main" id="{50CE9F25-5242-B6CD-E982-5DF6EAF30F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3469" y="3631786"/>
            <a:ext cx="2895600" cy="152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7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3609-10D3-E4EC-FC89-8B6E1FE01F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31E188-716A-34AF-B95A-4083E28E164F}"/>
              </a:ext>
            </a:extLst>
          </p:cNvPr>
          <p:cNvSpPr>
            <a:spLocks noGrp="1"/>
          </p:cNvSpPr>
          <p:nvPr>
            <p:ph idx="1"/>
          </p:nvPr>
        </p:nvSpPr>
        <p:spPr/>
        <p:txBody>
          <a:bodyPr/>
          <a:lstStyle/>
          <a:p>
            <a:endParaRPr lang="en-IN" dirty="0"/>
          </a:p>
        </p:txBody>
      </p:sp>
      <p:pic>
        <p:nvPicPr>
          <p:cNvPr id="1026" name="Picture 2" descr="Value Education Program – JEEVANTIRTH">
            <a:extLst>
              <a:ext uri="{FF2B5EF4-FFF2-40B4-BE49-F238E27FC236}">
                <a16:creationId xmlns:a16="http://schemas.microsoft.com/office/drawing/2014/main" id="{FC992441-A0F9-2552-AB9F-97AD2F00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488" y="-12653"/>
            <a:ext cx="4525185" cy="2497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A31BD5-3653-3093-1D85-03BEC147A72B}"/>
              </a:ext>
            </a:extLst>
          </p:cNvPr>
          <p:cNvPicPr>
            <a:picLocks noChangeAspect="1"/>
          </p:cNvPicPr>
          <p:nvPr/>
        </p:nvPicPr>
        <p:blipFill>
          <a:blip r:embed="rId3"/>
          <a:stretch>
            <a:fillRect/>
          </a:stretch>
        </p:blipFill>
        <p:spPr>
          <a:xfrm>
            <a:off x="3161489" y="2497576"/>
            <a:ext cx="4525186" cy="2171701"/>
          </a:xfrm>
          <a:prstGeom prst="rect">
            <a:avLst/>
          </a:prstGeom>
        </p:spPr>
      </p:pic>
      <p:pic>
        <p:nvPicPr>
          <p:cNvPr id="7" name="Picture 6">
            <a:extLst>
              <a:ext uri="{FF2B5EF4-FFF2-40B4-BE49-F238E27FC236}">
                <a16:creationId xmlns:a16="http://schemas.microsoft.com/office/drawing/2014/main" id="{C6A084BB-30DD-4C09-1380-6D9830B06743}"/>
              </a:ext>
            </a:extLst>
          </p:cNvPr>
          <p:cNvPicPr>
            <a:picLocks noChangeAspect="1"/>
          </p:cNvPicPr>
          <p:nvPr/>
        </p:nvPicPr>
        <p:blipFill>
          <a:blip r:embed="rId4"/>
          <a:stretch>
            <a:fillRect/>
          </a:stretch>
        </p:blipFill>
        <p:spPr>
          <a:xfrm>
            <a:off x="0" y="2497577"/>
            <a:ext cx="3064213" cy="2171700"/>
          </a:xfrm>
          <a:prstGeom prst="rect">
            <a:avLst/>
          </a:prstGeom>
        </p:spPr>
      </p:pic>
      <p:pic>
        <p:nvPicPr>
          <p:cNvPr id="8" name="Picture 7">
            <a:extLst>
              <a:ext uri="{FF2B5EF4-FFF2-40B4-BE49-F238E27FC236}">
                <a16:creationId xmlns:a16="http://schemas.microsoft.com/office/drawing/2014/main" id="{E1B37A4E-41B8-D5CE-E650-8470F267C3FA}"/>
              </a:ext>
            </a:extLst>
          </p:cNvPr>
          <p:cNvPicPr>
            <a:picLocks noChangeAspect="1"/>
          </p:cNvPicPr>
          <p:nvPr/>
        </p:nvPicPr>
        <p:blipFill>
          <a:blip r:embed="rId5"/>
          <a:stretch>
            <a:fillRect/>
          </a:stretch>
        </p:blipFill>
        <p:spPr>
          <a:xfrm>
            <a:off x="0" y="4669277"/>
            <a:ext cx="3161489" cy="2188723"/>
          </a:xfrm>
          <a:prstGeom prst="rect">
            <a:avLst/>
          </a:prstGeom>
        </p:spPr>
      </p:pic>
      <p:pic>
        <p:nvPicPr>
          <p:cNvPr id="9" name="Picture 8">
            <a:extLst>
              <a:ext uri="{FF2B5EF4-FFF2-40B4-BE49-F238E27FC236}">
                <a16:creationId xmlns:a16="http://schemas.microsoft.com/office/drawing/2014/main" id="{76130CA4-00D1-81C8-BFDE-0296E04434EF}"/>
              </a:ext>
            </a:extLst>
          </p:cNvPr>
          <p:cNvPicPr>
            <a:picLocks noChangeAspect="1"/>
          </p:cNvPicPr>
          <p:nvPr/>
        </p:nvPicPr>
        <p:blipFill>
          <a:blip r:embed="rId6"/>
          <a:stretch>
            <a:fillRect/>
          </a:stretch>
        </p:blipFill>
        <p:spPr>
          <a:xfrm>
            <a:off x="7686674" y="-18855"/>
            <a:ext cx="4525185" cy="2497577"/>
          </a:xfrm>
          <a:prstGeom prst="rect">
            <a:avLst/>
          </a:prstGeom>
        </p:spPr>
      </p:pic>
      <p:pic>
        <p:nvPicPr>
          <p:cNvPr id="10" name="Picture 9">
            <a:extLst>
              <a:ext uri="{FF2B5EF4-FFF2-40B4-BE49-F238E27FC236}">
                <a16:creationId xmlns:a16="http://schemas.microsoft.com/office/drawing/2014/main" id="{0F3826F7-017C-0B64-43F1-76550A8CE9E3}"/>
              </a:ext>
            </a:extLst>
          </p:cNvPr>
          <p:cNvPicPr>
            <a:picLocks noChangeAspect="1"/>
          </p:cNvPicPr>
          <p:nvPr/>
        </p:nvPicPr>
        <p:blipFill>
          <a:blip r:embed="rId7"/>
          <a:stretch>
            <a:fillRect/>
          </a:stretch>
        </p:blipFill>
        <p:spPr>
          <a:xfrm>
            <a:off x="3161489" y="4688130"/>
            <a:ext cx="4525185" cy="2188723"/>
          </a:xfrm>
          <a:prstGeom prst="rect">
            <a:avLst/>
          </a:prstGeom>
        </p:spPr>
      </p:pic>
      <p:pic>
        <p:nvPicPr>
          <p:cNvPr id="11" name="Picture 10">
            <a:extLst>
              <a:ext uri="{FF2B5EF4-FFF2-40B4-BE49-F238E27FC236}">
                <a16:creationId xmlns:a16="http://schemas.microsoft.com/office/drawing/2014/main" id="{1246F5CA-596F-040B-C9FF-BE7EFA128B63}"/>
              </a:ext>
            </a:extLst>
          </p:cNvPr>
          <p:cNvPicPr>
            <a:picLocks noChangeAspect="1"/>
          </p:cNvPicPr>
          <p:nvPr/>
        </p:nvPicPr>
        <p:blipFill>
          <a:blip r:embed="rId8"/>
          <a:stretch>
            <a:fillRect/>
          </a:stretch>
        </p:blipFill>
        <p:spPr>
          <a:xfrm>
            <a:off x="-7800" y="0"/>
            <a:ext cx="3169288" cy="2497577"/>
          </a:xfrm>
          <a:prstGeom prst="rect">
            <a:avLst/>
          </a:prstGeom>
        </p:spPr>
      </p:pic>
      <p:pic>
        <p:nvPicPr>
          <p:cNvPr id="12" name="Picture 11">
            <a:extLst>
              <a:ext uri="{FF2B5EF4-FFF2-40B4-BE49-F238E27FC236}">
                <a16:creationId xmlns:a16="http://schemas.microsoft.com/office/drawing/2014/main" id="{401458B3-030C-7CFA-20C7-007802C32484}"/>
              </a:ext>
            </a:extLst>
          </p:cNvPr>
          <p:cNvPicPr>
            <a:picLocks noChangeAspect="1"/>
          </p:cNvPicPr>
          <p:nvPr/>
        </p:nvPicPr>
        <p:blipFill>
          <a:blip r:embed="rId9"/>
          <a:stretch>
            <a:fillRect/>
          </a:stretch>
        </p:blipFill>
        <p:spPr>
          <a:xfrm>
            <a:off x="7686672" y="2500800"/>
            <a:ext cx="4525185" cy="2165249"/>
          </a:xfrm>
          <a:prstGeom prst="rect">
            <a:avLst/>
          </a:prstGeom>
        </p:spPr>
      </p:pic>
      <p:pic>
        <p:nvPicPr>
          <p:cNvPr id="13" name="Picture 12">
            <a:extLst>
              <a:ext uri="{FF2B5EF4-FFF2-40B4-BE49-F238E27FC236}">
                <a16:creationId xmlns:a16="http://schemas.microsoft.com/office/drawing/2014/main" id="{8BA5C47E-2C52-7B7D-00E3-27D488F4FACA}"/>
              </a:ext>
            </a:extLst>
          </p:cNvPr>
          <p:cNvPicPr>
            <a:picLocks noChangeAspect="1"/>
          </p:cNvPicPr>
          <p:nvPr/>
        </p:nvPicPr>
        <p:blipFill>
          <a:blip r:embed="rId10"/>
          <a:stretch>
            <a:fillRect/>
          </a:stretch>
        </p:blipFill>
        <p:spPr>
          <a:xfrm>
            <a:off x="7686672" y="4672500"/>
            <a:ext cx="4525185" cy="2185499"/>
          </a:xfrm>
          <a:prstGeom prst="rect">
            <a:avLst/>
          </a:prstGeom>
        </p:spPr>
      </p:pic>
    </p:spTree>
    <p:extLst>
      <p:ext uri="{BB962C8B-B14F-4D97-AF65-F5344CB8AC3E}">
        <p14:creationId xmlns:p14="http://schemas.microsoft.com/office/powerpoint/2010/main" val="63657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stCondLst>
                                    <p:cond delay="0"/>
                                  </p:stCondLst>
                                  <p:childTnLst>
                                    <p:animRot by="21600000">
                                      <p:cBhvr>
                                        <p:cTn id="38" dur="2000" fill="hold"/>
                                        <p:tgtEl>
                                          <p:spTgt spid="8"/>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2"/>
                                        </p:tgtEl>
                                        <p:attrNameLst>
                                          <p:attrName>r</p:attrName>
                                        </p:attrNameLst>
                                      </p:cBhvr>
                                    </p:animRot>
                                    <p:animRot by="-240000">
                                      <p:cBhvr>
                                        <p:cTn id="43" dur="200" fill="hold">
                                          <p:stCondLst>
                                            <p:cond delay="200"/>
                                          </p:stCondLst>
                                        </p:cTn>
                                        <p:tgtEl>
                                          <p:spTgt spid="12"/>
                                        </p:tgtEl>
                                        <p:attrNameLst>
                                          <p:attrName>r</p:attrName>
                                        </p:attrNameLst>
                                      </p:cBhvr>
                                    </p:animRot>
                                    <p:animRot by="240000">
                                      <p:cBhvr>
                                        <p:cTn id="44" dur="200" fill="hold">
                                          <p:stCondLst>
                                            <p:cond delay="400"/>
                                          </p:stCondLst>
                                        </p:cTn>
                                        <p:tgtEl>
                                          <p:spTgt spid="12"/>
                                        </p:tgtEl>
                                        <p:attrNameLst>
                                          <p:attrName>r</p:attrName>
                                        </p:attrNameLst>
                                      </p:cBhvr>
                                    </p:animRot>
                                    <p:animRot by="-240000">
                                      <p:cBhvr>
                                        <p:cTn id="45" dur="200" fill="hold">
                                          <p:stCondLst>
                                            <p:cond delay="600"/>
                                          </p:stCondLst>
                                        </p:cTn>
                                        <p:tgtEl>
                                          <p:spTgt spid="12"/>
                                        </p:tgtEl>
                                        <p:attrNameLst>
                                          <p:attrName>r</p:attrName>
                                        </p:attrNameLst>
                                      </p:cBhvr>
                                    </p:animRot>
                                    <p:animRot by="120000">
                                      <p:cBhvr>
                                        <p:cTn id="46" dur="200" fill="hold">
                                          <p:stCondLst>
                                            <p:cond delay="800"/>
                                          </p:stCondLst>
                                        </p:cTn>
                                        <p:tgtEl>
                                          <p:spTgt spid="12"/>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 calcmode="lin" valueType="num">
                                      <p:cBhvr additive="base">
                                        <p:cTn id="51" dur="500" fill="hold"/>
                                        <p:tgtEl>
                                          <p:spTgt spid="1026"/>
                                        </p:tgtEl>
                                        <p:attrNameLst>
                                          <p:attrName>ppt_x</p:attrName>
                                        </p:attrNameLst>
                                      </p:cBhvr>
                                      <p:tavLst>
                                        <p:tav tm="0">
                                          <p:val>
                                            <p:strVal val="#ppt_x"/>
                                          </p:val>
                                        </p:tav>
                                        <p:tav tm="100000">
                                          <p:val>
                                            <p:strVal val="#ppt_x"/>
                                          </p:val>
                                        </p:tav>
                                      </p:tavLst>
                                    </p:anim>
                                    <p:anim calcmode="lin" valueType="num">
                                      <p:cBhvr additive="base">
                                        <p:cTn id="5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771456" y="880533"/>
            <a:ext cx="10997211" cy="5333368"/>
          </a:xfrm>
        </p:spPr>
        <p:txBody>
          <a:bodyPr>
            <a:noAutofit/>
          </a:bodyPr>
          <a:lstStyle/>
          <a:p>
            <a:pPr algn="just"/>
            <a:r>
              <a:rPr lang="en-US" sz="1800" dirty="0">
                <a:latin typeface="Times New Roman" panose="02020603050405020304" pitchFamily="18" charset="0"/>
                <a:cs typeface="Times New Roman" panose="02020603050405020304" pitchFamily="18" charset="0"/>
              </a:rPr>
              <a:t>d)</a:t>
            </a:r>
            <a:r>
              <a:rPr lang="en-US" sz="1800" b="1" dirty="0">
                <a:latin typeface="Times New Roman" panose="02020603050405020304" pitchFamily="18" charset="0"/>
                <a:cs typeface="Times New Roman" panose="02020603050405020304" pitchFamily="18" charset="0"/>
              </a:rPr>
              <a:t>This natural acceptance is always there within us: </a:t>
            </a:r>
            <a:r>
              <a:rPr lang="en-US" sz="1800" dirty="0">
                <a:latin typeface="Times New Roman" panose="02020603050405020304" pitchFamily="18" charset="0"/>
                <a:cs typeface="Times New Roman" panose="02020603050405020304" pitchFamily="18" charset="0"/>
              </a:rPr>
              <a:t>Natural acceptance is always present within us, it always tells us what is right</a:t>
            </a:r>
          </a:p>
          <a:p>
            <a:pPr algn="just"/>
            <a:r>
              <a:rPr lang="en-US" sz="1800" dirty="0">
                <a:latin typeface="Times New Roman" panose="02020603050405020304" pitchFamily="18" charset="0"/>
                <a:cs typeface="Times New Roman" panose="02020603050405020304" pitchFamily="18" charset="0"/>
              </a:rPr>
              <a:t>e) </a:t>
            </a:r>
            <a:r>
              <a:rPr lang="en-US" sz="1800" b="1" dirty="0">
                <a:latin typeface="Times New Roman" panose="02020603050405020304" pitchFamily="18" charset="0"/>
                <a:cs typeface="Times New Roman" panose="02020603050405020304" pitchFamily="18" charset="0"/>
              </a:rPr>
              <a:t>Natural acceptance is the same for all of us: </a:t>
            </a:r>
            <a:r>
              <a:rPr lang="en-US" sz="1800" dirty="0">
                <a:latin typeface="Times New Roman" panose="02020603050405020304" pitchFamily="18" charset="0"/>
                <a:cs typeface="Times New Roman" panose="02020603050405020304" pitchFamily="18" charset="0"/>
              </a:rPr>
              <a:t>Each one of us have our own lifestyle, beliefs, preconditioning, etc. But deep inside our minds, the purpose of all human desires, success and achievements are based on common goals like the need to be happy, need to be respected and cared for, need to be prosperous etc. So the basic natural acceptance remains the same for all the human beings.</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All human beings can lead a happy and prosperous life as long as they follow their natural acceptance</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All miseries begin only when we start going against our Natural acceptance</a:t>
            </a:r>
          </a:p>
          <a:p>
            <a:pPr algn="l"/>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DCEB56-9F6A-04D6-7942-26E8BC685D0A}"/>
              </a:ext>
            </a:extLst>
          </p:cNvPr>
          <p:cNvPicPr>
            <a:picLocks noChangeAspect="1"/>
          </p:cNvPicPr>
          <p:nvPr/>
        </p:nvPicPr>
        <p:blipFill>
          <a:blip r:embed="rId2"/>
          <a:stretch>
            <a:fillRect/>
          </a:stretch>
        </p:blipFill>
        <p:spPr>
          <a:xfrm>
            <a:off x="9863666" y="9427"/>
            <a:ext cx="2328333" cy="787400"/>
          </a:xfrm>
          <a:prstGeom prst="rect">
            <a:avLst/>
          </a:prstGeom>
        </p:spPr>
      </p:pic>
      <p:pic>
        <p:nvPicPr>
          <p:cNvPr id="2" name="Picture 1">
            <a:extLst>
              <a:ext uri="{FF2B5EF4-FFF2-40B4-BE49-F238E27FC236}">
                <a16:creationId xmlns:a16="http://schemas.microsoft.com/office/drawing/2014/main" id="{5F30C548-5C70-C9CD-6F3B-A750D8941D8C}"/>
              </a:ext>
            </a:extLst>
          </p:cNvPr>
          <p:cNvPicPr>
            <a:picLocks noChangeAspect="1"/>
          </p:cNvPicPr>
          <p:nvPr/>
        </p:nvPicPr>
        <p:blipFill>
          <a:blip r:embed="rId3"/>
          <a:stretch>
            <a:fillRect/>
          </a:stretch>
        </p:blipFill>
        <p:spPr>
          <a:xfrm>
            <a:off x="-1" y="3585317"/>
            <a:ext cx="3242733" cy="3310783"/>
          </a:xfrm>
          <a:prstGeom prst="rect">
            <a:avLst/>
          </a:prstGeom>
        </p:spPr>
      </p:pic>
      <p:pic>
        <p:nvPicPr>
          <p:cNvPr id="5" name="Picture 4">
            <a:extLst>
              <a:ext uri="{FF2B5EF4-FFF2-40B4-BE49-F238E27FC236}">
                <a16:creationId xmlns:a16="http://schemas.microsoft.com/office/drawing/2014/main" id="{CB75FDDC-57CF-79ED-BE7D-309CBC169E16}"/>
              </a:ext>
            </a:extLst>
          </p:cNvPr>
          <p:cNvPicPr>
            <a:picLocks noChangeAspect="1"/>
          </p:cNvPicPr>
          <p:nvPr/>
        </p:nvPicPr>
        <p:blipFill>
          <a:blip r:embed="rId4"/>
          <a:stretch>
            <a:fillRect/>
          </a:stretch>
        </p:blipFill>
        <p:spPr>
          <a:xfrm>
            <a:off x="3242732" y="3898901"/>
            <a:ext cx="4061354" cy="2997199"/>
          </a:xfrm>
          <a:prstGeom prst="rect">
            <a:avLst/>
          </a:prstGeom>
        </p:spPr>
      </p:pic>
      <p:pic>
        <p:nvPicPr>
          <p:cNvPr id="6" name="Picture 5">
            <a:extLst>
              <a:ext uri="{FF2B5EF4-FFF2-40B4-BE49-F238E27FC236}">
                <a16:creationId xmlns:a16="http://schemas.microsoft.com/office/drawing/2014/main" id="{F1599831-15A9-C754-4C35-52FDD907FF03}"/>
              </a:ext>
            </a:extLst>
          </p:cNvPr>
          <p:cNvPicPr>
            <a:picLocks noChangeAspect="1"/>
          </p:cNvPicPr>
          <p:nvPr/>
        </p:nvPicPr>
        <p:blipFill>
          <a:blip r:embed="rId5"/>
          <a:stretch>
            <a:fillRect/>
          </a:stretch>
        </p:blipFill>
        <p:spPr>
          <a:xfrm>
            <a:off x="7564437" y="3898901"/>
            <a:ext cx="4627562" cy="2997199"/>
          </a:xfrm>
          <a:prstGeom prst="rect">
            <a:avLst/>
          </a:prstGeom>
        </p:spPr>
      </p:pic>
    </p:spTree>
    <p:extLst>
      <p:ext uri="{BB962C8B-B14F-4D97-AF65-F5344CB8AC3E}">
        <p14:creationId xmlns:p14="http://schemas.microsoft.com/office/powerpoint/2010/main" val="165475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397933" y="542925"/>
            <a:ext cx="8729135" cy="5341835"/>
          </a:xfrm>
        </p:spPr>
        <p:txBody>
          <a:bodyPr>
            <a:noAutofit/>
          </a:bodyPr>
          <a:lstStyle/>
          <a:p>
            <a:pPr algn="l"/>
            <a:r>
              <a:rPr lang="en-US" sz="2000" b="1" dirty="0">
                <a:latin typeface="Times New Roman" panose="02020603050405020304" pitchFamily="18" charset="0"/>
                <a:cs typeface="Times New Roman" panose="02020603050405020304" pitchFamily="18" charset="0"/>
              </a:rPr>
              <a:t>What are pre-conditionings? What is their source? Do you feel that you have some preconditioning? How do you evaluate them?</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Preconditioning means the condition developed by beliefs (</a:t>
            </a:r>
            <a:r>
              <a:rPr lang="en-US" sz="1800" dirty="0" err="1">
                <a:latin typeface="Times New Roman" panose="02020603050405020304" pitchFamily="18" charset="0"/>
                <a:cs typeface="Times New Roman" panose="02020603050405020304" pitchFamily="18" charset="0"/>
              </a:rPr>
              <a:t>manyatas</a:t>
            </a:r>
            <a:r>
              <a:rPr lang="en-US" sz="18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Often we have our own assumptions about something on the basis of our prevailing notions. They come from what we read, see hear, what our parents tell us, our friends talk about what the magazines talk of, what we see on the TV etc. Most of our desires, thoughts and selections are based on these pre-conditionings</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do not verify the desires in our own right. As a result, we are not clear about what we will get out of fulfilment of that desire</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Because of this, we often end up spending an entire lifetime accumulating desires that are not ours, and in running about trying to fulfil them. As a result, our desires, thoughts and selections are always in conflict. Since the desires are in conflict, the thoughts they give rise to, are also in conflict and in turn, the selection from the thoughts are also in conflicts leading to dissatisfaction and unhappiness.</a:t>
            </a:r>
          </a:p>
          <a:p>
            <a:pPr algn="just"/>
            <a:r>
              <a:rPr lang="en-US" sz="1800" b="1" dirty="0">
                <a:solidFill>
                  <a:srgbClr val="FF0000"/>
                </a:solidFill>
                <a:latin typeface="Times New Roman" panose="02020603050405020304" pitchFamily="18" charset="0"/>
                <a:cs typeface="Times New Roman" panose="02020603050405020304" pitchFamily="18" charset="0"/>
              </a:rPr>
              <a:t>Ex:</a:t>
            </a:r>
            <a:r>
              <a:rPr lang="en-US" sz="1800" dirty="0">
                <a:latin typeface="Times New Roman" panose="02020603050405020304" pitchFamily="18" charset="0"/>
                <a:cs typeface="Times New Roman" panose="02020603050405020304" pitchFamily="18" charset="0"/>
              </a:rPr>
              <a:t> Most of us believe that money and position bring us respect and make us happy. We start living by this pre-conditioning and work hard to achieve it. We also involve ourselves in all those activities which are needed to achieve it. During this process, we often experience disharmony within ourselves and with others. With unhappiness within, we also make others unhappy.</a:t>
            </a:r>
          </a:p>
          <a:p>
            <a:pPr algn="just"/>
            <a:r>
              <a:rPr lang="en-US" sz="1400" dirty="0">
                <a:latin typeface="Times New Roman" panose="02020603050405020304" pitchFamily="18" charset="0"/>
                <a:cs typeface="Times New Roman" panose="02020603050405020304" pitchFamily="18" charset="0"/>
              </a:rPr>
              <a:t>However, once we start exploring deep into ourselves on the basis of our natural acceptance, we </a:t>
            </a:r>
            <a:r>
              <a:rPr lang="en-US" sz="1400" dirty="0" err="1">
                <a:latin typeface="Times New Roman" panose="02020603050405020304" pitchFamily="18" charset="0"/>
                <a:cs typeface="Times New Roman" panose="02020603050405020304" pitchFamily="18" charset="0"/>
              </a:rPr>
              <a:t>realise</a:t>
            </a:r>
            <a:r>
              <a:rPr lang="en-US" sz="1400" dirty="0">
                <a:latin typeface="Times New Roman" panose="02020603050405020304" pitchFamily="18" charset="0"/>
                <a:cs typeface="Times New Roman" panose="02020603050405020304" pitchFamily="18" charset="0"/>
              </a:rPr>
              <a:t> the difference between what we are and what we really want to be. This realization leads to the right understanding which paves way to a harmonious living within ourselves, our family, our society and also with nature.</a:t>
            </a:r>
          </a:p>
        </p:txBody>
      </p:sp>
      <p:pic>
        <p:nvPicPr>
          <p:cNvPr id="4" name="Picture 3">
            <a:extLst>
              <a:ext uri="{FF2B5EF4-FFF2-40B4-BE49-F238E27FC236}">
                <a16:creationId xmlns:a16="http://schemas.microsoft.com/office/drawing/2014/main" id="{D21170CB-895D-E1B3-5314-40D7B8C1D447}"/>
              </a:ext>
            </a:extLst>
          </p:cNvPr>
          <p:cNvPicPr>
            <a:picLocks noChangeAspect="1"/>
          </p:cNvPicPr>
          <p:nvPr/>
        </p:nvPicPr>
        <p:blipFill>
          <a:blip r:embed="rId2"/>
          <a:stretch>
            <a:fillRect/>
          </a:stretch>
        </p:blipFill>
        <p:spPr>
          <a:xfrm>
            <a:off x="9863666" y="0"/>
            <a:ext cx="2328333" cy="787400"/>
          </a:xfrm>
          <a:prstGeom prst="rect">
            <a:avLst/>
          </a:prstGeom>
        </p:spPr>
      </p:pic>
      <p:pic>
        <p:nvPicPr>
          <p:cNvPr id="2" name="Picture 1">
            <a:extLst>
              <a:ext uri="{FF2B5EF4-FFF2-40B4-BE49-F238E27FC236}">
                <a16:creationId xmlns:a16="http://schemas.microsoft.com/office/drawing/2014/main" id="{D797F4FC-CFBE-AFDA-90EC-B189412D2EF3}"/>
              </a:ext>
            </a:extLst>
          </p:cNvPr>
          <p:cNvPicPr>
            <a:picLocks noChangeAspect="1"/>
          </p:cNvPicPr>
          <p:nvPr/>
        </p:nvPicPr>
        <p:blipFill>
          <a:blip r:embed="rId3"/>
          <a:stretch>
            <a:fillRect/>
          </a:stretch>
        </p:blipFill>
        <p:spPr>
          <a:xfrm>
            <a:off x="9127068" y="5267899"/>
            <a:ext cx="3064931" cy="1402202"/>
          </a:xfrm>
          <a:prstGeom prst="rect">
            <a:avLst/>
          </a:prstGeom>
        </p:spPr>
      </p:pic>
      <p:pic>
        <p:nvPicPr>
          <p:cNvPr id="5" name="Picture 4">
            <a:extLst>
              <a:ext uri="{FF2B5EF4-FFF2-40B4-BE49-F238E27FC236}">
                <a16:creationId xmlns:a16="http://schemas.microsoft.com/office/drawing/2014/main" id="{001DC890-50B3-70CE-7488-4B621609B02C}"/>
              </a:ext>
            </a:extLst>
          </p:cNvPr>
          <p:cNvPicPr>
            <a:picLocks noChangeAspect="1"/>
          </p:cNvPicPr>
          <p:nvPr/>
        </p:nvPicPr>
        <p:blipFill>
          <a:blip r:embed="rId4"/>
          <a:stretch>
            <a:fillRect/>
          </a:stretch>
        </p:blipFill>
        <p:spPr>
          <a:xfrm>
            <a:off x="9127068" y="1071032"/>
            <a:ext cx="3064932" cy="2154767"/>
          </a:xfrm>
          <a:prstGeom prst="rect">
            <a:avLst/>
          </a:prstGeom>
        </p:spPr>
      </p:pic>
      <p:pic>
        <p:nvPicPr>
          <p:cNvPr id="6" name="Picture 5">
            <a:extLst>
              <a:ext uri="{FF2B5EF4-FFF2-40B4-BE49-F238E27FC236}">
                <a16:creationId xmlns:a16="http://schemas.microsoft.com/office/drawing/2014/main" id="{A143A078-A17C-C56D-5B53-77744EBD189A}"/>
              </a:ext>
            </a:extLst>
          </p:cNvPr>
          <p:cNvPicPr>
            <a:picLocks noChangeAspect="1"/>
          </p:cNvPicPr>
          <p:nvPr/>
        </p:nvPicPr>
        <p:blipFill>
          <a:blip r:embed="rId5"/>
          <a:stretch>
            <a:fillRect/>
          </a:stretch>
        </p:blipFill>
        <p:spPr>
          <a:xfrm>
            <a:off x="9127067" y="3277174"/>
            <a:ext cx="3064931" cy="1990725"/>
          </a:xfrm>
          <a:prstGeom prst="rect">
            <a:avLst/>
          </a:prstGeom>
        </p:spPr>
      </p:pic>
    </p:spTree>
    <p:extLst>
      <p:ext uri="{BB962C8B-B14F-4D97-AF65-F5344CB8AC3E}">
        <p14:creationId xmlns:p14="http://schemas.microsoft.com/office/powerpoint/2010/main" val="11908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428625" y="923925"/>
            <a:ext cx="8698443" cy="5610225"/>
          </a:xfrm>
        </p:spPr>
        <p:txBody>
          <a:bodyPr>
            <a:noAutofit/>
          </a:bodyPr>
          <a:lstStyle/>
          <a:p>
            <a:pPr algn="l">
              <a:spcBef>
                <a:spcPts val="0"/>
              </a:spcBef>
            </a:pPr>
            <a:r>
              <a:rPr lang="en-US" sz="2000" b="1" dirty="0">
                <a:latin typeface="Times New Roman" panose="02020603050405020304" pitchFamily="18" charset="0"/>
                <a:cs typeface="Times New Roman" panose="02020603050405020304" pitchFamily="18" charset="0"/>
              </a:rPr>
              <a:t>“I want to be an</a:t>
            </a:r>
          </a:p>
          <a:p>
            <a:pPr algn="l">
              <a:spcBef>
                <a:spcPts val="0"/>
              </a:spcBef>
            </a:pPr>
            <a:endParaRPr lang="en-US" sz="2000" b="1" dirty="0">
              <a:latin typeface="Times New Roman" panose="02020603050405020304" pitchFamily="18" charset="0"/>
              <a:cs typeface="Times New Roman" panose="02020603050405020304" pitchFamily="18" charset="0"/>
            </a:endParaRPr>
          </a:p>
          <a:p>
            <a:pPr algn="l">
              <a:spcBef>
                <a:spcPts val="0"/>
              </a:spcBef>
            </a:pPr>
            <a:endParaRPr lang="en-US" sz="2000" b="1" dirty="0">
              <a:latin typeface="Times New Roman" panose="02020603050405020304" pitchFamily="18" charset="0"/>
              <a:cs typeface="Times New Roman" panose="02020603050405020304" pitchFamily="18" charset="0"/>
            </a:endParaRPr>
          </a:p>
          <a:p>
            <a:pPr algn="l">
              <a:spcBef>
                <a:spcPts val="0"/>
              </a:spcBef>
            </a:pPr>
            <a:endParaRPr lang="en-US" sz="2000" b="1" dirty="0">
              <a:latin typeface="Times New Roman" panose="02020603050405020304" pitchFamily="18" charset="0"/>
              <a:cs typeface="Times New Roman" panose="02020603050405020304" pitchFamily="18" charset="0"/>
            </a:endParaRPr>
          </a:p>
          <a:p>
            <a:pPr algn="l">
              <a:spcBef>
                <a:spcPts val="0"/>
              </a:spcBef>
            </a:pPr>
            <a:endParaRPr lang="en-US" sz="2000" b="1" dirty="0">
              <a:latin typeface="Times New Roman" panose="02020603050405020304" pitchFamily="18" charset="0"/>
              <a:cs typeface="Times New Roman" panose="02020603050405020304" pitchFamily="18" charset="0"/>
            </a:endParaRPr>
          </a:p>
          <a:p>
            <a:pPr algn="l">
              <a:spcBef>
                <a:spcPts val="0"/>
              </a:spcBef>
            </a:pPr>
            <a:endParaRPr lang="en-US" sz="2000" b="1" dirty="0">
              <a:latin typeface="Times New Roman" panose="02020603050405020304" pitchFamily="18" charset="0"/>
              <a:cs typeface="Times New Roman" panose="02020603050405020304" pitchFamily="18" charset="0"/>
            </a:endParaRPr>
          </a:p>
          <a:p>
            <a:pPr algn="l">
              <a:spcBef>
                <a:spcPts val="0"/>
              </a:spcBef>
            </a:pPr>
            <a:r>
              <a:rPr lang="en-US" sz="2000" b="1" dirty="0">
                <a:latin typeface="Times New Roman" panose="02020603050405020304" pitchFamily="18" charset="0"/>
                <a:cs typeface="Times New Roman" panose="02020603050405020304" pitchFamily="18" charset="0"/>
              </a:rPr>
              <a:t>In the above cases, what is the basic aspiration? Justify your answer.</a:t>
            </a:r>
          </a:p>
          <a:p>
            <a:pPr algn="l">
              <a:spcBef>
                <a:spcPts val="0"/>
              </a:spcBef>
            </a:pPr>
            <a:endParaRPr lang="en-US" sz="2000" b="1" dirty="0">
              <a:latin typeface="Times New Roman" panose="02020603050405020304" pitchFamily="18" charset="0"/>
              <a:cs typeface="Times New Roman" panose="02020603050405020304" pitchFamily="18" charset="0"/>
            </a:endParaRP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Aspirations are the goals, ambitions or desires that a person often dreams to possess or achieve</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Aspirations are future-oriented and are driven by conscious and unconscious motivations. They are indicative of an individual or group’s commitments towards a particular end point</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Some aspirations come about with a little influence from others, while some others stem from the strong persuasion of other people or situations</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Individuals may have short, medium and long-term aspirations and these vary in importance with respect to both the individual and the others</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Not all aspirations are in the interests of others and some individuals’ aspirations may even provoke harm or offence</a:t>
            </a:r>
          </a:p>
          <a:p>
            <a:pPr marL="342900" indent="-342900" algn="just">
              <a:spcBef>
                <a:spcPts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While some individuals aspire for a better life, some others might strive for specific transformative social changes</a:t>
            </a:r>
          </a:p>
        </p:txBody>
      </p:sp>
      <p:pic>
        <p:nvPicPr>
          <p:cNvPr id="4" name="Picture 3">
            <a:extLst>
              <a:ext uri="{FF2B5EF4-FFF2-40B4-BE49-F238E27FC236}">
                <a16:creationId xmlns:a16="http://schemas.microsoft.com/office/drawing/2014/main" id="{CA422049-A38D-DB95-08F7-F8711B64592F}"/>
              </a:ext>
            </a:extLst>
          </p:cNvPr>
          <p:cNvPicPr>
            <a:picLocks noChangeAspect="1"/>
          </p:cNvPicPr>
          <p:nvPr/>
        </p:nvPicPr>
        <p:blipFill>
          <a:blip r:embed="rId2"/>
          <a:stretch>
            <a:fillRect/>
          </a:stretch>
        </p:blipFill>
        <p:spPr>
          <a:xfrm>
            <a:off x="9863666" y="0"/>
            <a:ext cx="2328333" cy="787400"/>
          </a:xfrm>
          <a:prstGeom prst="rect">
            <a:avLst/>
          </a:prstGeom>
        </p:spPr>
      </p:pic>
      <p:pic>
        <p:nvPicPr>
          <p:cNvPr id="2050" name="Picture 2" descr="Because Life Is Not Just About Becoming A Doctor Or An Engineer.">
            <a:extLst>
              <a:ext uri="{FF2B5EF4-FFF2-40B4-BE49-F238E27FC236}">
                <a16:creationId xmlns:a16="http://schemas.microsoft.com/office/drawing/2014/main" id="{CCE7F27D-01BE-2640-7758-A49A6FB4E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38100"/>
            <a:ext cx="57340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89F474-3863-D433-FC96-F0D6E384BBBD}"/>
              </a:ext>
            </a:extLst>
          </p:cNvPr>
          <p:cNvPicPr>
            <a:picLocks noChangeAspect="1"/>
          </p:cNvPicPr>
          <p:nvPr/>
        </p:nvPicPr>
        <p:blipFill>
          <a:blip r:embed="rId4"/>
          <a:stretch>
            <a:fillRect/>
          </a:stretch>
        </p:blipFill>
        <p:spPr>
          <a:xfrm>
            <a:off x="9127068" y="5267899"/>
            <a:ext cx="3064931" cy="1402202"/>
          </a:xfrm>
          <a:prstGeom prst="rect">
            <a:avLst/>
          </a:prstGeom>
        </p:spPr>
      </p:pic>
      <p:pic>
        <p:nvPicPr>
          <p:cNvPr id="2" name="Picture 1">
            <a:extLst>
              <a:ext uri="{FF2B5EF4-FFF2-40B4-BE49-F238E27FC236}">
                <a16:creationId xmlns:a16="http://schemas.microsoft.com/office/drawing/2014/main" id="{06B5C583-20D1-5372-E134-0F969DA46387}"/>
              </a:ext>
            </a:extLst>
          </p:cNvPr>
          <p:cNvPicPr>
            <a:picLocks noChangeAspect="1"/>
          </p:cNvPicPr>
          <p:nvPr/>
        </p:nvPicPr>
        <p:blipFill>
          <a:blip r:embed="rId5"/>
          <a:stretch>
            <a:fillRect/>
          </a:stretch>
        </p:blipFill>
        <p:spPr>
          <a:xfrm>
            <a:off x="9127068" y="787400"/>
            <a:ext cx="3064931" cy="2298700"/>
          </a:xfrm>
          <a:prstGeom prst="rect">
            <a:avLst/>
          </a:prstGeom>
        </p:spPr>
      </p:pic>
      <p:pic>
        <p:nvPicPr>
          <p:cNvPr id="6" name="Picture 5">
            <a:extLst>
              <a:ext uri="{FF2B5EF4-FFF2-40B4-BE49-F238E27FC236}">
                <a16:creationId xmlns:a16="http://schemas.microsoft.com/office/drawing/2014/main" id="{68DBECB2-81A2-35E6-BEB7-ACBD0D9D6968}"/>
              </a:ext>
            </a:extLst>
          </p:cNvPr>
          <p:cNvPicPr>
            <a:picLocks noChangeAspect="1"/>
          </p:cNvPicPr>
          <p:nvPr/>
        </p:nvPicPr>
        <p:blipFill>
          <a:blip r:embed="rId6"/>
          <a:stretch>
            <a:fillRect/>
          </a:stretch>
        </p:blipFill>
        <p:spPr>
          <a:xfrm>
            <a:off x="9127068" y="3086100"/>
            <a:ext cx="3064932" cy="2045848"/>
          </a:xfrm>
          <a:prstGeom prst="rect">
            <a:avLst/>
          </a:prstGeom>
        </p:spPr>
      </p:pic>
    </p:spTree>
    <p:extLst>
      <p:ext uri="{BB962C8B-B14F-4D97-AF65-F5344CB8AC3E}">
        <p14:creationId xmlns:p14="http://schemas.microsoft.com/office/powerpoint/2010/main" val="129773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790575" y="904875"/>
            <a:ext cx="8582025" cy="5341835"/>
          </a:xfrm>
        </p:spPr>
        <p:txBody>
          <a:bodyPr>
            <a:noAutofit/>
          </a:bodyPr>
          <a:lstStyle/>
          <a:p>
            <a:pPr algn="l">
              <a:spcBef>
                <a:spcPts val="0"/>
              </a:spcBef>
            </a:pPr>
            <a:r>
              <a:rPr lang="en-US" b="1" dirty="0">
                <a:solidFill>
                  <a:srgbClr val="FF0000"/>
                </a:solidFill>
                <a:latin typeface="Times New Roman" panose="02020603050405020304" pitchFamily="18" charset="0"/>
                <a:cs typeface="Times New Roman" panose="02020603050405020304" pitchFamily="18" charset="0"/>
              </a:rPr>
              <a:t>ASPIRATIONS:</a:t>
            </a:r>
          </a:p>
          <a:p>
            <a:pPr algn="l">
              <a:spcBef>
                <a:spcPts val="0"/>
              </a:spcBef>
            </a:pPr>
            <a:endParaRPr lang="en-US" sz="1800" b="1" dirty="0">
              <a:solidFill>
                <a:srgbClr val="FF0000"/>
              </a:solidFill>
              <a:latin typeface="Times New Roman" panose="02020603050405020304" pitchFamily="18" charset="0"/>
              <a:cs typeface="Times New Roman" panose="02020603050405020304" pitchFamily="18" charset="0"/>
            </a:endParaRP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most common aspirations of all human beings are centered around health, family, philanthropy and personal development</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Some common aspirations include making a difference in life, personal happiness, job satisfaction, acquiring status and wealth etc.</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all the above cases, the basic aspiration is to ultimately lead a happy life. The aspirations to become a doctor, a film star, to do research in astronomy stem out of the interest that the person has in those fields. Success in these would make them feel happy in their lives</a:t>
            </a:r>
          </a:p>
          <a:p>
            <a:pPr marL="342900" indent="-342900" algn="just">
              <a:spcBef>
                <a:spcPts val="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Similarly the aspiration to serve the society means the person derives happiness in doing philanthropic deeds. Earning a lot of money and fame means the person want to lead a happy life with respect and comforts in the society</a:t>
            </a:r>
          </a:p>
          <a:p>
            <a:pPr marL="342900" indent="-342900" algn="just">
              <a:spcBef>
                <a:spcPts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Hence we can say that the basic aspiration underlying all the above aspirations is to attain continuous happiness</a:t>
            </a:r>
          </a:p>
        </p:txBody>
      </p:sp>
      <p:pic>
        <p:nvPicPr>
          <p:cNvPr id="4" name="Picture 3">
            <a:extLst>
              <a:ext uri="{FF2B5EF4-FFF2-40B4-BE49-F238E27FC236}">
                <a16:creationId xmlns:a16="http://schemas.microsoft.com/office/drawing/2014/main" id="{96E993CA-6D99-C828-8F13-34303160C9CE}"/>
              </a:ext>
            </a:extLst>
          </p:cNvPr>
          <p:cNvPicPr>
            <a:picLocks noChangeAspect="1"/>
          </p:cNvPicPr>
          <p:nvPr/>
        </p:nvPicPr>
        <p:blipFill>
          <a:blip r:embed="rId2"/>
          <a:stretch>
            <a:fillRect/>
          </a:stretch>
        </p:blipFill>
        <p:spPr>
          <a:xfrm>
            <a:off x="9863666" y="9427"/>
            <a:ext cx="2328333" cy="787400"/>
          </a:xfrm>
          <a:prstGeom prst="rect">
            <a:avLst/>
          </a:prstGeom>
        </p:spPr>
      </p:pic>
      <p:pic>
        <p:nvPicPr>
          <p:cNvPr id="2" name="Picture 1">
            <a:extLst>
              <a:ext uri="{FF2B5EF4-FFF2-40B4-BE49-F238E27FC236}">
                <a16:creationId xmlns:a16="http://schemas.microsoft.com/office/drawing/2014/main" id="{4A67823B-A65C-10E1-04E1-87351835F260}"/>
              </a:ext>
            </a:extLst>
          </p:cNvPr>
          <p:cNvPicPr>
            <a:picLocks noChangeAspect="1"/>
          </p:cNvPicPr>
          <p:nvPr/>
        </p:nvPicPr>
        <p:blipFill>
          <a:blip r:embed="rId3"/>
          <a:stretch>
            <a:fillRect/>
          </a:stretch>
        </p:blipFill>
        <p:spPr>
          <a:xfrm>
            <a:off x="9486899" y="5124449"/>
            <a:ext cx="2705099" cy="1733551"/>
          </a:xfrm>
          <a:prstGeom prst="rect">
            <a:avLst/>
          </a:prstGeom>
        </p:spPr>
      </p:pic>
      <p:pic>
        <p:nvPicPr>
          <p:cNvPr id="5" name="Picture 4">
            <a:extLst>
              <a:ext uri="{FF2B5EF4-FFF2-40B4-BE49-F238E27FC236}">
                <a16:creationId xmlns:a16="http://schemas.microsoft.com/office/drawing/2014/main" id="{9499353C-B1DE-FEF5-E0F3-A7C6D32107B7}"/>
              </a:ext>
            </a:extLst>
          </p:cNvPr>
          <p:cNvPicPr>
            <a:picLocks noChangeAspect="1"/>
          </p:cNvPicPr>
          <p:nvPr/>
        </p:nvPicPr>
        <p:blipFill>
          <a:blip r:embed="rId4"/>
          <a:stretch>
            <a:fillRect/>
          </a:stretch>
        </p:blipFill>
        <p:spPr>
          <a:xfrm>
            <a:off x="0" y="5124450"/>
            <a:ext cx="3733800" cy="1733550"/>
          </a:xfrm>
          <a:prstGeom prst="rect">
            <a:avLst/>
          </a:prstGeom>
        </p:spPr>
      </p:pic>
      <p:pic>
        <p:nvPicPr>
          <p:cNvPr id="6" name="Picture 5">
            <a:extLst>
              <a:ext uri="{FF2B5EF4-FFF2-40B4-BE49-F238E27FC236}">
                <a16:creationId xmlns:a16="http://schemas.microsoft.com/office/drawing/2014/main" id="{C3D9F04F-4560-3F7B-FD60-01E6DE36585E}"/>
              </a:ext>
            </a:extLst>
          </p:cNvPr>
          <p:cNvPicPr>
            <a:picLocks noChangeAspect="1"/>
          </p:cNvPicPr>
          <p:nvPr/>
        </p:nvPicPr>
        <p:blipFill>
          <a:blip r:embed="rId5"/>
          <a:stretch>
            <a:fillRect/>
          </a:stretch>
        </p:blipFill>
        <p:spPr>
          <a:xfrm>
            <a:off x="3733800" y="5124449"/>
            <a:ext cx="3133725" cy="1733551"/>
          </a:xfrm>
          <a:prstGeom prst="rect">
            <a:avLst/>
          </a:prstGeom>
        </p:spPr>
      </p:pic>
      <p:pic>
        <p:nvPicPr>
          <p:cNvPr id="7" name="Picture 6">
            <a:extLst>
              <a:ext uri="{FF2B5EF4-FFF2-40B4-BE49-F238E27FC236}">
                <a16:creationId xmlns:a16="http://schemas.microsoft.com/office/drawing/2014/main" id="{E8DEA3F8-1C2C-F35C-6163-800C8E4A8448}"/>
              </a:ext>
            </a:extLst>
          </p:cNvPr>
          <p:cNvPicPr>
            <a:picLocks noChangeAspect="1"/>
          </p:cNvPicPr>
          <p:nvPr/>
        </p:nvPicPr>
        <p:blipFill>
          <a:blip r:embed="rId6"/>
          <a:stretch>
            <a:fillRect/>
          </a:stretch>
        </p:blipFill>
        <p:spPr>
          <a:xfrm>
            <a:off x="6867525" y="5119686"/>
            <a:ext cx="2619375" cy="1743075"/>
          </a:xfrm>
          <a:prstGeom prst="rect">
            <a:avLst/>
          </a:prstGeom>
        </p:spPr>
      </p:pic>
      <p:pic>
        <p:nvPicPr>
          <p:cNvPr id="8" name="Picture 7">
            <a:extLst>
              <a:ext uri="{FF2B5EF4-FFF2-40B4-BE49-F238E27FC236}">
                <a16:creationId xmlns:a16="http://schemas.microsoft.com/office/drawing/2014/main" id="{0C58D477-E159-4745-DF58-D40D60B3B931}"/>
              </a:ext>
            </a:extLst>
          </p:cNvPr>
          <p:cNvPicPr>
            <a:picLocks noChangeAspect="1"/>
          </p:cNvPicPr>
          <p:nvPr/>
        </p:nvPicPr>
        <p:blipFill>
          <a:blip r:embed="rId7"/>
          <a:stretch>
            <a:fillRect/>
          </a:stretch>
        </p:blipFill>
        <p:spPr>
          <a:xfrm>
            <a:off x="9391650" y="1265932"/>
            <a:ext cx="2824160" cy="1600200"/>
          </a:xfrm>
          <a:prstGeom prst="rect">
            <a:avLst/>
          </a:prstGeom>
        </p:spPr>
      </p:pic>
      <p:pic>
        <p:nvPicPr>
          <p:cNvPr id="9" name="Picture 8">
            <a:extLst>
              <a:ext uri="{FF2B5EF4-FFF2-40B4-BE49-F238E27FC236}">
                <a16:creationId xmlns:a16="http://schemas.microsoft.com/office/drawing/2014/main" id="{5C48556E-1042-ECA1-38BD-10A059B1A05B}"/>
              </a:ext>
            </a:extLst>
          </p:cNvPr>
          <p:cNvPicPr>
            <a:picLocks noChangeAspect="1"/>
          </p:cNvPicPr>
          <p:nvPr/>
        </p:nvPicPr>
        <p:blipFill>
          <a:blip r:embed="rId8"/>
          <a:stretch>
            <a:fillRect/>
          </a:stretch>
        </p:blipFill>
        <p:spPr>
          <a:xfrm>
            <a:off x="9382123" y="2868513"/>
            <a:ext cx="2809875" cy="2143125"/>
          </a:xfrm>
          <a:prstGeom prst="rect">
            <a:avLst/>
          </a:prstGeom>
        </p:spPr>
      </p:pic>
    </p:spTree>
    <p:extLst>
      <p:ext uri="{BB962C8B-B14F-4D97-AF65-F5344CB8AC3E}">
        <p14:creationId xmlns:p14="http://schemas.microsoft.com/office/powerpoint/2010/main" val="31729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61976" y="772370"/>
            <a:ext cx="8162924" cy="5313260"/>
          </a:xfrm>
        </p:spPr>
        <p:txBody>
          <a:bodyPr>
            <a:noAutofit/>
          </a:bodyPr>
          <a:lstStyle/>
          <a:p>
            <a:pPr lvl="0" algn="just">
              <a:lnSpc>
                <a:spcPct val="115000"/>
              </a:lnSpc>
              <a:spcBef>
                <a:spcPts val="5"/>
              </a:spcBef>
              <a:spcAft>
                <a:spcPts val="1000"/>
              </a:spcAft>
            </a:pPr>
            <a: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t>Continuous Happiness and Prosperity - A look at basic Human</a:t>
            </a:r>
            <a:r>
              <a:rPr lang="en-US" sz="2000" b="1" i="1"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t>Aspirations</a:t>
            </a:r>
          </a:p>
          <a:p>
            <a:pPr marL="0" marR="6350" algn="l">
              <a:spcBef>
                <a:spcPts val="345"/>
              </a:spcBef>
              <a:spcAft>
                <a:spcPts val="1000"/>
              </a:spcAft>
            </a:pPr>
            <a:r>
              <a:rPr lang="en-US" sz="1800" b="0" i="0" dirty="0">
                <a:effectLst/>
                <a:latin typeface="Times New Roman" panose="02020603050405020304" pitchFamily="18" charset="0"/>
                <a:cs typeface="Times New Roman" panose="02020603050405020304" pitchFamily="18" charset="0"/>
              </a:rPr>
              <a:t>All human beings basically aspire for/ want the following in their life:</a:t>
            </a:r>
          </a:p>
          <a:p>
            <a:pPr marL="457200" marR="6350" indent="85725" algn="l">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Continuous Happiness</a:t>
            </a:r>
          </a:p>
          <a:p>
            <a:pPr marL="457200" marR="6350" indent="85725" algn="l">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Prosperity</a:t>
            </a:r>
          </a:p>
          <a:p>
            <a:pPr marL="342900" marR="6350" indent="-342900" algn="just">
              <a:spcBef>
                <a:spcPts val="345"/>
              </a:spcBef>
              <a:spcAft>
                <a:spcPts val="1000"/>
              </a:spcAft>
              <a:buFont typeface="Arial" panose="020B0604020202020204" pitchFamily="34" charset="0"/>
              <a:buChar char="•"/>
              <a:tabLst>
                <a:tab pos="895350" algn="l"/>
              </a:tabLst>
            </a:pPr>
            <a:r>
              <a:rPr lang="en-US" sz="1800" b="0" i="0" dirty="0">
                <a:effectLst/>
                <a:latin typeface="Times New Roman" panose="02020603050405020304" pitchFamily="18" charset="0"/>
                <a:cs typeface="Times New Roman" panose="02020603050405020304" pitchFamily="18" charset="0"/>
              </a:rPr>
              <a:t>If all of us happen to prepare a list of our aspirations, we will find that all our aspirations have an underlying basic desire – the basic aspiration to be happy</a:t>
            </a:r>
          </a:p>
          <a:p>
            <a:pPr marL="342900" marR="6350" indent="-342900" algn="just">
              <a:spcBef>
                <a:spcPts val="345"/>
              </a:spcBef>
              <a:spcAft>
                <a:spcPts val="1000"/>
              </a:spcAft>
              <a:buFont typeface="Arial" panose="020B0604020202020204" pitchFamily="34" charset="0"/>
              <a:buChar char="•"/>
              <a:tabLst>
                <a:tab pos="895350" algn="l"/>
              </a:tabLst>
            </a:pPr>
            <a:r>
              <a:rPr lang="en-US" sz="1800" b="0" i="0" dirty="0">
                <a:effectLst/>
                <a:latin typeface="Times New Roman" panose="02020603050405020304" pitchFamily="18" charset="0"/>
                <a:cs typeface="Times New Roman" panose="02020603050405020304" pitchFamily="18" charset="0"/>
              </a:rPr>
              <a:t>Through his life, every human being is continuously trying to do things that make him/her happy. In other words, we always look for continuous happiness in our life</a:t>
            </a:r>
            <a:endParaRPr lang="en-US" sz="1800" dirty="0">
              <a:latin typeface="Times New Roman" panose="02020603050405020304" pitchFamily="18" charset="0"/>
              <a:cs typeface="Times New Roman" panose="02020603050405020304" pitchFamily="18" charset="0"/>
            </a:endParaRPr>
          </a:p>
          <a:p>
            <a:pPr marL="342900" marR="6350" indent="-342900" algn="just">
              <a:spcBef>
                <a:spcPts val="345"/>
              </a:spcBef>
              <a:spcAft>
                <a:spcPts val="1000"/>
              </a:spcAft>
              <a:buFont typeface="Arial" panose="020B0604020202020204" pitchFamily="34" charset="0"/>
              <a:buChar char="•"/>
              <a:tabLst>
                <a:tab pos="895350" algn="l"/>
              </a:tabLst>
            </a:pPr>
            <a:r>
              <a:rPr lang="en-US" sz="1800" b="0" i="0" dirty="0">
                <a:effectLst/>
                <a:latin typeface="Times New Roman" panose="02020603050405020304" pitchFamily="18" charset="0"/>
                <a:cs typeface="Times New Roman" panose="02020603050405020304" pitchFamily="18" charset="0"/>
              </a:rPr>
              <a:t>In addition to happiness, we also aspire for adequate fulfillment of our bodily needs i.e. the need for physical facilities</a:t>
            </a:r>
            <a:endParaRPr lang="en-US" sz="1800" dirty="0">
              <a:latin typeface="Times New Roman" panose="02020603050405020304" pitchFamily="18" charset="0"/>
              <a:cs typeface="Times New Roman" panose="02020603050405020304" pitchFamily="18" charset="0"/>
            </a:endParaRPr>
          </a:p>
          <a:p>
            <a:pPr marL="342900" marR="6350" indent="-342900" algn="just">
              <a:spcBef>
                <a:spcPts val="345"/>
              </a:spcBef>
              <a:spcAft>
                <a:spcPts val="1000"/>
              </a:spcAft>
              <a:buFont typeface="Arial" panose="020B0604020202020204" pitchFamily="34" charset="0"/>
              <a:buChar char="•"/>
              <a:tabLst>
                <a:tab pos="895350" algn="l"/>
              </a:tabLst>
            </a:pPr>
            <a:r>
              <a:rPr lang="en-US" sz="1800" b="0" i="0" dirty="0">
                <a:effectLst/>
                <a:latin typeface="Times New Roman" panose="02020603050405020304" pitchFamily="18" charset="0"/>
                <a:cs typeface="Times New Roman" panose="02020603050405020304" pitchFamily="18" charset="0"/>
              </a:rPr>
              <a:t>These Physical Facilities are the material things we use in order to fulfill the needs of our body</a:t>
            </a:r>
            <a:endParaRPr lang="en-US" sz="1800" dirty="0">
              <a:latin typeface="Times New Roman" panose="02020603050405020304" pitchFamily="18" charset="0"/>
              <a:cs typeface="Times New Roman" panose="02020603050405020304" pitchFamily="18" charset="0"/>
            </a:endParaRPr>
          </a:p>
          <a:p>
            <a:pPr marL="342900" marR="6350" indent="-342900" algn="just">
              <a:spcBef>
                <a:spcPts val="345"/>
              </a:spcBef>
              <a:spcAft>
                <a:spcPts val="1000"/>
              </a:spcAft>
              <a:buFont typeface="Arial" panose="020B0604020202020204" pitchFamily="34" charset="0"/>
              <a:buChar char="•"/>
              <a:tabLst>
                <a:tab pos="895350" algn="l"/>
              </a:tabLst>
            </a:pPr>
            <a:r>
              <a:rPr lang="en-US" sz="1800" b="0" i="0" dirty="0">
                <a:effectLst/>
                <a:latin typeface="Times New Roman" panose="02020603050405020304" pitchFamily="18" charset="0"/>
                <a:cs typeface="Times New Roman" panose="02020603050405020304" pitchFamily="18" charset="0"/>
              </a:rPr>
              <a:t>Having enough physical facilities gives us a feeling of prosperity. We want to have a continuity of this feeling too. Hence prosperity is another basic aspiration of every human being</a:t>
            </a:r>
          </a:p>
          <a:p>
            <a:pPr lvl="0" algn="just">
              <a:lnSpc>
                <a:spcPct val="115000"/>
              </a:lnSpc>
              <a:spcBef>
                <a:spcPts val="5"/>
              </a:spcBef>
              <a:spcAft>
                <a:spcPts val="1000"/>
              </a:spcAft>
            </a:pPr>
            <a:endParaRPr lang="en-IN" sz="2000" b="1" i="1" spc="-15"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84853BC-45C3-12F5-98BC-6A1975A046A9}"/>
              </a:ext>
            </a:extLst>
          </p:cNvPr>
          <p:cNvPicPr>
            <a:picLocks noChangeAspect="1"/>
          </p:cNvPicPr>
          <p:nvPr/>
        </p:nvPicPr>
        <p:blipFill>
          <a:blip r:embed="rId2"/>
          <a:stretch>
            <a:fillRect/>
          </a:stretch>
        </p:blipFill>
        <p:spPr>
          <a:xfrm>
            <a:off x="9863666" y="9427"/>
            <a:ext cx="2328333" cy="787400"/>
          </a:xfrm>
          <a:prstGeom prst="rect">
            <a:avLst/>
          </a:prstGeom>
        </p:spPr>
      </p:pic>
      <p:pic>
        <p:nvPicPr>
          <p:cNvPr id="7" name="Picture 6">
            <a:extLst>
              <a:ext uri="{FF2B5EF4-FFF2-40B4-BE49-F238E27FC236}">
                <a16:creationId xmlns:a16="http://schemas.microsoft.com/office/drawing/2014/main" id="{C74B7CAB-5DDA-CC2F-36BD-61B4A4E420CF}"/>
              </a:ext>
            </a:extLst>
          </p:cNvPr>
          <p:cNvPicPr>
            <a:picLocks noChangeAspect="1"/>
          </p:cNvPicPr>
          <p:nvPr/>
        </p:nvPicPr>
        <p:blipFill>
          <a:blip r:embed="rId3"/>
          <a:stretch>
            <a:fillRect/>
          </a:stretch>
        </p:blipFill>
        <p:spPr>
          <a:xfrm>
            <a:off x="8953500" y="906364"/>
            <a:ext cx="3238499" cy="2260698"/>
          </a:xfrm>
          <a:prstGeom prst="rect">
            <a:avLst/>
          </a:prstGeom>
        </p:spPr>
      </p:pic>
      <p:pic>
        <p:nvPicPr>
          <p:cNvPr id="8" name="Picture 7">
            <a:extLst>
              <a:ext uri="{FF2B5EF4-FFF2-40B4-BE49-F238E27FC236}">
                <a16:creationId xmlns:a16="http://schemas.microsoft.com/office/drawing/2014/main" id="{73153E3A-99AA-6BFC-C014-9B659CF5C246}"/>
              </a:ext>
            </a:extLst>
          </p:cNvPr>
          <p:cNvPicPr>
            <a:picLocks noChangeAspect="1"/>
          </p:cNvPicPr>
          <p:nvPr/>
        </p:nvPicPr>
        <p:blipFill>
          <a:blip r:embed="rId4"/>
          <a:stretch>
            <a:fillRect/>
          </a:stretch>
        </p:blipFill>
        <p:spPr>
          <a:xfrm>
            <a:off x="8953500" y="3167062"/>
            <a:ext cx="3238500" cy="1743075"/>
          </a:xfrm>
          <a:prstGeom prst="rect">
            <a:avLst/>
          </a:prstGeom>
        </p:spPr>
      </p:pic>
      <p:pic>
        <p:nvPicPr>
          <p:cNvPr id="9" name="Picture 8">
            <a:extLst>
              <a:ext uri="{FF2B5EF4-FFF2-40B4-BE49-F238E27FC236}">
                <a16:creationId xmlns:a16="http://schemas.microsoft.com/office/drawing/2014/main" id="{A1FA65C0-861B-567B-F1A6-AD0B724033B6}"/>
              </a:ext>
            </a:extLst>
          </p:cNvPr>
          <p:cNvPicPr>
            <a:picLocks noChangeAspect="1"/>
          </p:cNvPicPr>
          <p:nvPr/>
        </p:nvPicPr>
        <p:blipFill>
          <a:blip r:embed="rId5"/>
          <a:stretch>
            <a:fillRect/>
          </a:stretch>
        </p:blipFill>
        <p:spPr>
          <a:xfrm>
            <a:off x="8953500" y="4938712"/>
            <a:ext cx="3238500" cy="1938436"/>
          </a:xfrm>
          <a:prstGeom prst="rect">
            <a:avLst/>
          </a:prstGeom>
        </p:spPr>
      </p:pic>
    </p:spTree>
    <p:extLst>
      <p:ext uri="{BB962C8B-B14F-4D97-AF65-F5344CB8AC3E}">
        <p14:creationId xmlns:p14="http://schemas.microsoft.com/office/powerpoint/2010/main" val="7762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457200" y="772369"/>
            <a:ext cx="8696325" cy="5866556"/>
          </a:xfrm>
        </p:spPr>
        <p:txBody>
          <a:bodyPr>
            <a:noAutofit/>
          </a:bodyPr>
          <a:lstStyle/>
          <a:p>
            <a:pPr marL="0" marR="6350" algn="l">
              <a:spcBef>
                <a:spcPts val="345"/>
              </a:spcBef>
              <a:spcAft>
                <a:spcPts val="1000"/>
              </a:spcAft>
            </a:pPr>
            <a:r>
              <a:rPr lang="en-US" sz="1800" b="1" i="0" dirty="0">
                <a:effectLst/>
                <a:latin typeface="times new roman" panose="02020603050405020304" pitchFamily="18" charset="0"/>
              </a:rPr>
              <a:t>Exploring Happiness and Prosperity:</a:t>
            </a:r>
            <a:endParaRPr lang="en-US" sz="1600" b="0" i="0" dirty="0">
              <a:effectLst/>
              <a:latin typeface="Georgia" panose="02040502050405020303" pitchFamily="18" charset="0"/>
            </a:endParaRPr>
          </a:p>
          <a:p>
            <a:pPr marL="0" marR="6350" algn="just">
              <a:spcBef>
                <a:spcPts val="345"/>
              </a:spcBef>
              <a:spcAft>
                <a:spcPts val="1000"/>
              </a:spcAft>
            </a:pPr>
            <a:r>
              <a:rPr lang="en-US" sz="1800" b="1" i="0" dirty="0">
                <a:effectLst/>
                <a:latin typeface="Times New Roman" panose="02020603050405020304" pitchFamily="18" charset="0"/>
                <a:cs typeface="Times New Roman" panose="02020603050405020304" pitchFamily="18" charset="0"/>
              </a:rPr>
              <a:t>Happiness: </a:t>
            </a:r>
          </a:p>
          <a:p>
            <a:pPr marL="285750" marR="6350" indent="-285750" algn="just">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Happiness may be defined as being in harmony/ synergy in the states/ situations that we live in</a:t>
            </a:r>
            <a:endParaRPr lang="en-US" sz="1800" dirty="0">
              <a:latin typeface="Times New Roman" panose="02020603050405020304" pitchFamily="18" charset="0"/>
              <a:cs typeface="Times New Roman" panose="02020603050405020304" pitchFamily="18" charset="0"/>
            </a:endParaRPr>
          </a:p>
          <a:p>
            <a:pPr marL="285750" marR="6350" indent="-285750" algn="just">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Happiness is being in a state of liking. Unhappiness is a lack of this synergy or harmony. To be in a state of disliking is unhappiness</a:t>
            </a:r>
            <a:endParaRPr lang="en-US" sz="1800" dirty="0">
              <a:latin typeface="Times New Roman" panose="02020603050405020304" pitchFamily="18" charset="0"/>
              <a:cs typeface="Times New Roman" panose="02020603050405020304" pitchFamily="18" charset="0"/>
            </a:endParaRPr>
          </a:p>
          <a:p>
            <a:pPr marL="285750" marR="6350" indent="-285750" algn="just">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Happy situations comprise of feelings such as trust, respect, confidence etc. All these feelings carry an element of harmony in them. Hence they make us feel relaxed and happy.</a:t>
            </a:r>
          </a:p>
          <a:p>
            <a:pPr marL="285750" marR="6350" indent="-285750" algn="just">
              <a:spcBef>
                <a:spcPts val="345"/>
              </a:spcBef>
              <a:spcAft>
                <a:spcPts val="1000"/>
              </a:spcAft>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On the other hand, feelings like failure, disrespect, lack of confidence, doubt etc. lack the element of harmony and hence make us unhappy.</a:t>
            </a:r>
          </a:p>
          <a:p>
            <a:pPr marL="0" marR="6350" algn="just">
              <a:spcBef>
                <a:spcPts val="345"/>
              </a:spcBef>
              <a:spcAft>
                <a:spcPts val="1000"/>
              </a:spcAft>
            </a:pPr>
            <a:r>
              <a:rPr lang="en-US" sz="1800" b="1" i="0" dirty="0">
                <a:effectLst/>
                <a:latin typeface="Times New Roman" panose="02020603050405020304" pitchFamily="18" charset="0"/>
                <a:cs typeface="Times New Roman" panose="02020603050405020304" pitchFamily="18" charset="0"/>
              </a:rPr>
              <a:t>Prosperity:  </a:t>
            </a:r>
            <a:r>
              <a:rPr lang="en-US" sz="1800" b="0" i="0" dirty="0">
                <a:effectLst/>
                <a:latin typeface="Times New Roman" panose="02020603050405020304" pitchFamily="18" charset="0"/>
                <a:cs typeface="Times New Roman" panose="02020603050405020304" pitchFamily="18" charset="0"/>
              </a:rPr>
              <a:t>It is the feeling of having more physical facilities than required. Prosperity creates a desire to share what one possesses. However, since the need for physical facilities is limitless, the feeling of prosperity cannot be assured.</a:t>
            </a:r>
          </a:p>
          <a:p>
            <a:pPr marL="0" marR="6350" algn="just">
              <a:spcBef>
                <a:spcPts val="345"/>
              </a:spcBef>
              <a:spcAft>
                <a:spcPts val="1000"/>
              </a:spcAft>
            </a:pPr>
            <a:r>
              <a:rPr lang="en-US" sz="1800" b="1" i="0" dirty="0">
                <a:effectLst/>
                <a:latin typeface="Times New Roman" panose="02020603050405020304" pitchFamily="18" charset="0"/>
                <a:cs typeface="Times New Roman" panose="02020603050405020304" pitchFamily="18" charset="0"/>
              </a:rPr>
              <a:t>Wealth: </a:t>
            </a:r>
            <a:r>
              <a:rPr lang="en-US" sz="1800" b="0" i="0" dirty="0">
                <a:effectLst/>
                <a:latin typeface="Times New Roman" panose="02020603050405020304" pitchFamily="18" charset="0"/>
                <a:cs typeface="Times New Roman" panose="02020603050405020304" pitchFamily="18" charset="0"/>
              </a:rPr>
              <a:t>Wealth is a physical thing. It means having money, or having a lot of physical facilities, or having both.</a:t>
            </a:r>
          </a:p>
          <a:p>
            <a:pPr marL="0" marR="6350" algn="just">
              <a:spcBef>
                <a:spcPts val="345"/>
              </a:spcBef>
              <a:spcAft>
                <a:spcPts val="1000"/>
              </a:spcAft>
            </a:pPr>
            <a:r>
              <a:rPr lang="en-US" sz="1800" b="1" i="0" dirty="0">
                <a:effectLst/>
                <a:latin typeface="Times New Roman" panose="02020603050405020304" pitchFamily="18" charset="0"/>
                <a:cs typeface="Times New Roman" panose="02020603050405020304" pitchFamily="18" charset="0"/>
              </a:rPr>
              <a:t>Prosperity Vs Wealth: </a:t>
            </a:r>
            <a:r>
              <a:rPr lang="en-US" sz="1800" b="0" i="0" dirty="0">
                <a:effectLst/>
                <a:latin typeface="Times New Roman" panose="02020603050405020304" pitchFamily="18" charset="0"/>
                <a:cs typeface="Times New Roman" panose="02020603050405020304" pitchFamily="18" charset="0"/>
              </a:rPr>
              <a:t>Wealth means possessing more number of physical things while Prosperity is a feeling of possessing more than required physical facilities.</a:t>
            </a:r>
          </a:p>
          <a:p>
            <a:pPr lvl="0" algn="just">
              <a:lnSpc>
                <a:spcPct val="115000"/>
              </a:lnSpc>
              <a:spcBef>
                <a:spcPts val="5"/>
              </a:spcBef>
              <a:spcAft>
                <a:spcPts val="1000"/>
              </a:spcAft>
            </a:pPr>
            <a:endParaRPr lang="en-IN" sz="2000" b="1" i="1" spc="-15"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3A67A9-E203-DDEF-AA30-37E92E2645CF}"/>
              </a:ext>
            </a:extLst>
          </p:cNvPr>
          <p:cNvPicPr>
            <a:picLocks noChangeAspect="1"/>
          </p:cNvPicPr>
          <p:nvPr/>
        </p:nvPicPr>
        <p:blipFill>
          <a:blip r:embed="rId2"/>
          <a:stretch>
            <a:fillRect/>
          </a:stretch>
        </p:blipFill>
        <p:spPr>
          <a:xfrm>
            <a:off x="9863666" y="0"/>
            <a:ext cx="2328333" cy="787400"/>
          </a:xfrm>
          <a:prstGeom prst="rect">
            <a:avLst/>
          </a:prstGeom>
        </p:spPr>
      </p:pic>
      <p:pic>
        <p:nvPicPr>
          <p:cNvPr id="2" name="Picture 1">
            <a:extLst>
              <a:ext uri="{FF2B5EF4-FFF2-40B4-BE49-F238E27FC236}">
                <a16:creationId xmlns:a16="http://schemas.microsoft.com/office/drawing/2014/main" id="{B7354E10-22BD-F532-BB52-7B684BAABC72}"/>
              </a:ext>
            </a:extLst>
          </p:cNvPr>
          <p:cNvPicPr>
            <a:picLocks noChangeAspect="1"/>
          </p:cNvPicPr>
          <p:nvPr/>
        </p:nvPicPr>
        <p:blipFill>
          <a:blip r:embed="rId3"/>
          <a:stretch>
            <a:fillRect/>
          </a:stretch>
        </p:blipFill>
        <p:spPr>
          <a:xfrm>
            <a:off x="9153525" y="787399"/>
            <a:ext cx="3038474" cy="2079625"/>
          </a:xfrm>
          <a:prstGeom prst="rect">
            <a:avLst/>
          </a:prstGeom>
        </p:spPr>
      </p:pic>
      <p:pic>
        <p:nvPicPr>
          <p:cNvPr id="5" name="Picture 4">
            <a:extLst>
              <a:ext uri="{FF2B5EF4-FFF2-40B4-BE49-F238E27FC236}">
                <a16:creationId xmlns:a16="http://schemas.microsoft.com/office/drawing/2014/main" id="{00F33C6B-36E3-F1F0-2426-FB7BA51C78A2}"/>
              </a:ext>
            </a:extLst>
          </p:cNvPr>
          <p:cNvPicPr>
            <a:picLocks noChangeAspect="1"/>
          </p:cNvPicPr>
          <p:nvPr/>
        </p:nvPicPr>
        <p:blipFill>
          <a:blip r:embed="rId4"/>
          <a:stretch>
            <a:fillRect/>
          </a:stretch>
        </p:blipFill>
        <p:spPr>
          <a:xfrm>
            <a:off x="9153522" y="2834109"/>
            <a:ext cx="3038475" cy="1918865"/>
          </a:xfrm>
          <a:prstGeom prst="rect">
            <a:avLst/>
          </a:prstGeom>
        </p:spPr>
      </p:pic>
      <p:pic>
        <p:nvPicPr>
          <p:cNvPr id="6" name="Picture 5">
            <a:extLst>
              <a:ext uri="{FF2B5EF4-FFF2-40B4-BE49-F238E27FC236}">
                <a16:creationId xmlns:a16="http://schemas.microsoft.com/office/drawing/2014/main" id="{BD008699-9F70-AE1C-10AE-930E2D5BA2B2}"/>
              </a:ext>
            </a:extLst>
          </p:cNvPr>
          <p:cNvPicPr>
            <a:picLocks noChangeAspect="1"/>
          </p:cNvPicPr>
          <p:nvPr/>
        </p:nvPicPr>
        <p:blipFill>
          <a:blip r:embed="rId5"/>
          <a:stretch>
            <a:fillRect/>
          </a:stretch>
        </p:blipFill>
        <p:spPr>
          <a:xfrm>
            <a:off x="9153524" y="4791074"/>
            <a:ext cx="3038473" cy="2105025"/>
          </a:xfrm>
          <a:prstGeom prst="rect">
            <a:avLst/>
          </a:prstGeom>
        </p:spPr>
      </p:pic>
    </p:spTree>
    <p:extLst>
      <p:ext uri="{BB962C8B-B14F-4D97-AF65-F5344CB8AC3E}">
        <p14:creationId xmlns:p14="http://schemas.microsoft.com/office/powerpoint/2010/main" val="24393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314326" y="429470"/>
            <a:ext cx="8705850" cy="5313260"/>
          </a:xfrm>
        </p:spPr>
        <p:txBody>
          <a:bodyPr>
            <a:noAutofit/>
          </a:bodyPr>
          <a:lstStyle/>
          <a:p>
            <a:pPr marR="6350" algn="l">
              <a:lnSpc>
                <a:spcPct val="100000"/>
              </a:lnSpc>
              <a:spcBef>
                <a:spcPts val="0"/>
              </a:spcBef>
              <a:spcAft>
                <a:spcPts val="600"/>
              </a:spcAft>
            </a:pPr>
            <a:r>
              <a:rPr lang="en-US" sz="2000" b="1" i="0" dirty="0">
                <a:solidFill>
                  <a:srgbClr val="222222"/>
                </a:solidFill>
                <a:effectLst/>
                <a:latin typeface="Times New Roman" panose="02020603050405020304" pitchFamily="18" charset="0"/>
                <a:cs typeface="Times New Roman" panose="02020603050405020304" pitchFamily="18" charset="0"/>
              </a:rPr>
              <a:t>Following are the possibilities:</a:t>
            </a:r>
            <a:endParaRPr lang="en-US" sz="2000" dirty="0">
              <a:solidFill>
                <a:srgbClr val="222222"/>
              </a:solidFill>
              <a:latin typeface="Times New Roman" panose="02020603050405020304" pitchFamily="18" charset="0"/>
              <a:cs typeface="Times New Roman" panose="02020603050405020304" pitchFamily="18" charset="0"/>
            </a:endParaRPr>
          </a:p>
          <a:p>
            <a:pPr marL="342900" marR="6350" indent="-342900" algn="just">
              <a:lnSpc>
                <a:spcPct val="100000"/>
              </a:lnSpc>
              <a:spcBef>
                <a:spcPts val="0"/>
              </a:spcBef>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Case </a:t>
            </a:r>
            <a:r>
              <a:rPr lang="en-US" sz="2000" dirty="0">
                <a:solidFill>
                  <a:srgbClr val="FF0000"/>
                </a:solidFill>
                <a:latin typeface="Times New Roman" panose="02020603050405020304" pitchFamily="18" charset="0"/>
                <a:cs typeface="Times New Roman" panose="02020603050405020304" pitchFamily="18" charset="0"/>
              </a:rPr>
              <a:t>1</a:t>
            </a:r>
            <a:r>
              <a:rPr lang="en-US" sz="2000" b="0" i="0" dirty="0">
                <a:solidFill>
                  <a:srgbClr val="FF0000"/>
                </a:solidFill>
                <a:effectLst/>
                <a:latin typeface="Times New Roman" panose="02020603050405020304" pitchFamily="18" charset="0"/>
                <a:cs typeface="Times New Roman" panose="02020603050405020304" pitchFamily="18" charset="0"/>
              </a:rPr>
              <a:t>: </a:t>
            </a:r>
            <a:r>
              <a:rPr lang="en-US" sz="1800" b="0" i="0" dirty="0">
                <a:solidFill>
                  <a:srgbClr val="222222"/>
                </a:solidFill>
                <a:effectLst/>
                <a:latin typeface="Times New Roman" panose="02020603050405020304" pitchFamily="18" charset="0"/>
                <a:cs typeface="Times New Roman" panose="02020603050405020304" pitchFamily="18" charset="0"/>
              </a:rPr>
              <a:t>A person may not possess required physical facilities, so he may not feel prosperous</a:t>
            </a:r>
          </a:p>
          <a:p>
            <a:pPr marL="342900" marR="6350" indent="-342900" algn="just">
              <a:lnSpc>
                <a:spcPct val="100000"/>
              </a:lnSpc>
              <a:spcBef>
                <a:spcPts val="0"/>
              </a:spcBef>
              <a:buFont typeface="Arial" panose="020B0604020202020204" pitchFamily="34" charset="0"/>
              <a:buChar char="•"/>
            </a:pPr>
            <a:r>
              <a:rPr lang="en-US" sz="1800" b="0" i="0" dirty="0">
                <a:solidFill>
                  <a:srgbClr val="00B050"/>
                </a:solidFill>
                <a:effectLst/>
                <a:latin typeface="Times New Roman" panose="02020603050405020304" pitchFamily="18" charset="0"/>
                <a:cs typeface="Times New Roman" panose="02020603050405020304" pitchFamily="18" charset="0"/>
              </a:rPr>
              <a:t>Case 2: </a:t>
            </a:r>
            <a:r>
              <a:rPr lang="en-US" sz="1800" b="0" i="0" dirty="0">
                <a:solidFill>
                  <a:srgbClr val="222222"/>
                </a:solidFill>
                <a:effectLst/>
                <a:latin typeface="Times New Roman" panose="02020603050405020304" pitchFamily="18" charset="0"/>
                <a:cs typeface="Times New Roman" panose="02020603050405020304" pitchFamily="18" charset="0"/>
              </a:rPr>
              <a:t>A person may accumulate more and more wealth but still he may be deprived of the feeling of prosperity</a:t>
            </a:r>
          </a:p>
          <a:p>
            <a:pPr marL="342900" marR="6350" indent="-342900" algn="just">
              <a:lnSpc>
                <a:spcPct val="100000"/>
              </a:lnSpc>
              <a:spcBef>
                <a:spcPts val="0"/>
              </a:spcBef>
              <a:buFont typeface="Arial" panose="020B0604020202020204" pitchFamily="34" charset="0"/>
              <a:buChar char="•"/>
            </a:pPr>
            <a:r>
              <a:rPr lang="en-US" sz="1800" dirty="0">
                <a:solidFill>
                  <a:srgbClr val="00B0F0"/>
                </a:solidFill>
                <a:latin typeface="Times New Roman" panose="02020603050405020304" pitchFamily="18" charset="0"/>
                <a:cs typeface="Times New Roman" panose="02020603050405020304" pitchFamily="18" charset="0"/>
              </a:rPr>
              <a:t>Case 3: </a:t>
            </a:r>
            <a:r>
              <a:rPr lang="en-US" sz="1800" b="0" i="0" dirty="0">
                <a:solidFill>
                  <a:srgbClr val="222222"/>
                </a:solidFill>
                <a:effectLst/>
                <a:latin typeface="Times New Roman" panose="02020603050405020304" pitchFamily="18" charset="0"/>
                <a:cs typeface="Times New Roman" panose="02020603050405020304" pitchFamily="18" charset="0"/>
              </a:rPr>
              <a:t>A person may have required wealth and feel prosperous</a:t>
            </a:r>
          </a:p>
          <a:p>
            <a:pPr marR="6350" algn="just">
              <a:lnSpc>
                <a:spcPct val="100000"/>
              </a:lnSpc>
              <a:spcBef>
                <a:spcPts val="0"/>
              </a:spcBef>
            </a:pPr>
            <a:endParaRPr lang="en-US" sz="1800" b="0" i="0" dirty="0">
              <a:solidFill>
                <a:srgbClr val="222222"/>
              </a:solidFill>
              <a:effectLst/>
              <a:latin typeface="Times New Roman" panose="02020603050405020304" pitchFamily="18" charset="0"/>
              <a:cs typeface="Times New Roman" panose="02020603050405020304" pitchFamily="18" charset="0"/>
            </a:endParaRPr>
          </a:p>
          <a:p>
            <a:pPr marR="6350" algn="just">
              <a:lnSpc>
                <a:spcPct val="100000"/>
              </a:lnSpc>
              <a:spcBef>
                <a:spcPts val="0"/>
              </a:spcBef>
            </a:pPr>
            <a:r>
              <a:rPr lang="en-US" sz="1800" b="1" i="0" dirty="0">
                <a:solidFill>
                  <a:srgbClr val="0070C0"/>
                </a:solidFill>
                <a:effectLst/>
                <a:latin typeface="Times New Roman" panose="02020603050405020304" pitchFamily="18" charset="0"/>
                <a:cs typeface="Times New Roman" panose="02020603050405020304" pitchFamily="18" charset="0"/>
              </a:rPr>
              <a:t>The false notions of happiness and Prosperity have affected human living at all four levels:</a:t>
            </a:r>
          </a:p>
          <a:p>
            <a:pPr marR="6350" algn="just">
              <a:lnSpc>
                <a:spcPct val="100000"/>
              </a:lnSpc>
              <a:spcBef>
                <a:spcPts val="0"/>
              </a:spcBef>
            </a:pPr>
            <a:endParaRPr lang="en-US" sz="1800" b="1" i="0" dirty="0">
              <a:solidFill>
                <a:srgbClr val="222222"/>
              </a:solidFill>
              <a:effectLst/>
              <a:latin typeface="Times New Roman" panose="02020603050405020304" pitchFamily="18" charset="0"/>
              <a:cs typeface="Times New Roman" panose="02020603050405020304" pitchFamily="18" charset="0"/>
            </a:endParaRPr>
          </a:p>
          <a:p>
            <a:pPr marL="342900" marR="6350" indent="-342900" algn="just">
              <a:lnSpc>
                <a:spcPct val="100000"/>
              </a:lnSpc>
              <a:spcBef>
                <a:spcPts val="0"/>
              </a:spcBef>
              <a:spcAft>
                <a:spcPts val="600"/>
              </a:spcAft>
              <a:buFont typeface="+mj-lt"/>
              <a:buAutoNum type="arabicPeriod"/>
            </a:pPr>
            <a:r>
              <a:rPr lang="en-US" sz="1800" b="1" i="0" dirty="0">
                <a:solidFill>
                  <a:srgbClr val="222222"/>
                </a:solidFill>
                <a:effectLst/>
                <a:latin typeface="Times New Roman" panose="02020603050405020304" pitchFamily="18" charset="0"/>
                <a:cs typeface="Times New Roman" panose="02020603050405020304" pitchFamily="18" charset="0"/>
              </a:rPr>
              <a:t>At the level of Individual: </a:t>
            </a:r>
            <a:r>
              <a:rPr lang="en-US" sz="1800" b="0" i="0" dirty="0">
                <a:solidFill>
                  <a:srgbClr val="222222"/>
                </a:solidFill>
                <a:effectLst/>
                <a:latin typeface="Times New Roman" panose="02020603050405020304" pitchFamily="18" charset="0"/>
                <a:cs typeface="Times New Roman" panose="02020603050405020304" pitchFamily="18" charset="0"/>
              </a:rPr>
              <a:t>Problems of depression, psychological disorders, suicides, stress, insecurity, psycho-somatic diseases, loneliness etc.</a:t>
            </a:r>
          </a:p>
          <a:p>
            <a:pPr marL="342900" marR="6350" indent="-342900" algn="just">
              <a:lnSpc>
                <a:spcPct val="100000"/>
              </a:lnSpc>
              <a:spcBef>
                <a:spcPts val="0"/>
              </a:spcBef>
              <a:spcAft>
                <a:spcPts val="600"/>
              </a:spcAft>
              <a:buFont typeface="+mj-lt"/>
              <a:buAutoNum type="arabicPeriod"/>
            </a:pPr>
            <a:r>
              <a:rPr lang="en-US" sz="1800" b="1" i="0" dirty="0">
                <a:solidFill>
                  <a:srgbClr val="222222"/>
                </a:solidFill>
                <a:effectLst/>
                <a:latin typeface="Times New Roman" panose="02020603050405020304" pitchFamily="18" charset="0"/>
                <a:cs typeface="Times New Roman" panose="02020603050405020304" pitchFamily="18" charset="0"/>
              </a:rPr>
              <a:t>At the level of family: </a:t>
            </a:r>
            <a:r>
              <a:rPr lang="en-US" sz="1800" b="0" i="0" dirty="0">
                <a:solidFill>
                  <a:srgbClr val="222222"/>
                </a:solidFill>
                <a:effectLst/>
                <a:latin typeface="Times New Roman" panose="02020603050405020304" pitchFamily="18" charset="0"/>
                <a:cs typeface="Times New Roman" panose="02020603050405020304" pitchFamily="18" charset="0"/>
              </a:rPr>
              <a:t>Breaking of Joint families, mistrust, conflict between older and younger generations, insecurity in relationships, divorce, dowry tortures, family feuds, wasteful expenditures in family functions etc.</a:t>
            </a:r>
          </a:p>
          <a:p>
            <a:pPr marL="342900" marR="6350" indent="-342900" algn="just">
              <a:lnSpc>
                <a:spcPct val="100000"/>
              </a:lnSpc>
              <a:spcBef>
                <a:spcPts val="0"/>
              </a:spcBef>
              <a:spcAft>
                <a:spcPts val="600"/>
              </a:spcAft>
              <a:buFont typeface="+mj-lt"/>
              <a:buAutoNum type="arabicPeriod"/>
            </a:pPr>
            <a:r>
              <a:rPr lang="en-US" sz="1800" b="1" i="0" dirty="0">
                <a:solidFill>
                  <a:srgbClr val="222222"/>
                </a:solidFill>
                <a:effectLst/>
                <a:latin typeface="Times New Roman" panose="02020603050405020304" pitchFamily="18" charset="0"/>
                <a:cs typeface="Times New Roman" panose="02020603050405020304" pitchFamily="18" charset="0"/>
              </a:rPr>
              <a:t>At the level of Society: </a:t>
            </a:r>
            <a:r>
              <a:rPr lang="en-US" sz="1800" b="0" i="0" dirty="0">
                <a:solidFill>
                  <a:srgbClr val="222222"/>
                </a:solidFill>
                <a:effectLst/>
                <a:latin typeface="Times New Roman" panose="02020603050405020304" pitchFamily="18" charset="0"/>
                <a:cs typeface="Times New Roman" panose="02020603050405020304" pitchFamily="18" charset="0"/>
              </a:rPr>
              <a:t>Terrorism, naxalism, communism, casteism, racial, ethnic struggles, wars between nations, genocide, nuclear genetic warfare</a:t>
            </a:r>
          </a:p>
          <a:p>
            <a:pPr marL="342900" indent="-342900" algn="just">
              <a:lnSpc>
                <a:spcPct val="100000"/>
              </a:lnSpc>
              <a:spcBef>
                <a:spcPts val="0"/>
              </a:spcBef>
              <a:buFont typeface="+mj-lt"/>
              <a:buAutoNum type="arabicPeriod"/>
            </a:pPr>
            <a:r>
              <a:rPr lang="en-US" sz="1800" b="1" i="0" dirty="0">
                <a:solidFill>
                  <a:srgbClr val="222222"/>
                </a:solidFill>
                <a:effectLst/>
                <a:latin typeface="Times New Roman" panose="02020603050405020304" pitchFamily="18" charset="0"/>
                <a:cs typeface="Times New Roman" panose="02020603050405020304" pitchFamily="18" charset="0"/>
              </a:rPr>
              <a:t>At the level of Nature: </a:t>
            </a:r>
            <a:r>
              <a:rPr lang="en-US" sz="1800" b="0" i="0" dirty="0">
                <a:solidFill>
                  <a:srgbClr val="222222"/>
                </a:solidFill>
                <a:effectLst/>
                <a:latin typeface="Times New Roman" panose="02020603050405020304" pitchFamily="18" charset="0"/>
                <a:cs typeface="Times New Roman" panose="02020603050405020304" pitchFamily="18" charset="0"/>
              </a:rPr>
              <a:t>Global Warming, pollution, depletion of mineral resources, deforestation, loss of soil fertility</a:t>
            </a:r>
            <a:endParaRPr lang="en-IN" sz="1800" b="1" i="1" spc="-15"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9ACF599-A4D0-4E48-BCF4-4476787D408F}"/>
              </a:ext>
            </a:extLst>
          </p:cNvPr>
          <p:cNvPicPr>
            <a:picLocks noChangeAspect="1"/>
          </p:cNvPicPr>
          <p:nvPr/>
        </p:nvPicPr>
        <p:blipFill>
          <a:blip r:embed="rId2"/>
          <a:stretch>
            <a:fillRect/>
          </a:stretch>
        </p:blipFill>
        <p:spPr>
          <a:xfrm>
            <a:off x="9863666" y="0"/>
            <a:ext cx="2328333" cy="787400"/>
          </a:xfrm>
          <a:prstGeom prst="rect">
            <a:avLst/>
          </a:prstGeom>
        </p:spPr>
      </p:pic>
      <p:pic>
        <p:nvPicPr>
          <p:cNvPr id="2" name="Picture 1">
            <a:extLst>
              <a:ext uri="{FF2B5EF4-FFF2-40B4-BE49-F238E27FC236}">
                <a16:creationId xmlns:a16="http://schemas.microsoft.com/office/drawing/2014/main" id="{465B8490-8E74-E155-1E34-8771BA6D7F3C}"/>
              </a:ext>
            </a:extLst>
          </p:cNvPr>
          <p:cNvPicPr>
            <a:picLocks noChangeAspect="1"/>
          </p:cNvPicPr>
          <p:nvPr/>
        </p:nvPicPr>
        <p:blipFill>
          <a:blip r:embed="rId3"/>
          <a:stretch>
            <a:fillRect/>
          </a:stretch>
        </p:blipFill>
        <p:spPr>
          <a:xfrm>
            <a:off x="9084730" y="749299"/>
            <a:ext cx="3107269" cy="1574801"/>
          </a:xfrm>
          <a:prstGeom prst="rect">
            <a:avLst/>
          </a:prstGeom>
        </p:spPr>
      </p:pic>
      <p:pic>
        <p:nvPicPr>
          <p:cNvPr id="5" name="Picture 4">
            <a:extLst>
              <a:ext uri="{FF2B5EF4-FFF2-40B4-BE49-F238E27FC236}">
                <a16:creationId xmlns:a16="http://schemas.microsoft.com/office/drawing/2014/main" id="{1B69CD89-7DB8-0749-ADD3-666BE3E9ACF5}"/>
              </a:ext>
            </a:extLst>
          </p:cNvPr>
          <p:cNvPicPr>
            <a:picLocks noChangeAspect="1"/>
          </p:cNvPicPr>
          <p:nvPr/>
        </p:nvPicPr>
        <p:blipFill>
          <a:blip r:embed="rId4"/>
          <a:stretch>
            <a:fillRect/>
          </a:stretch>
        </p:blipFill>
        <p:spPr>
          <a:xfrm>
            <a:off x="9058271" y="2328862"/>
            <a:ext cx="3107270" cy="1433513"/>
          </a:xfrm>
          <a:prstGeom prst="rect">
            <a:avLst/>
          </a:prstGeom>
        </p:spPr>
      </p:pic>
      <p:pic>
        <p:nvPicPr>
          <p:cNvPr id="6" name="Picture 5">
            <a:extLst>
              <a:ext uri="{FF2B5EF4-FFF2-40B4-BE49-F238E27FC236}">
                <a16:creationId xmlns:a16="http://schemas.microsoft.com/office/drawing/2014/main" id="{FBDD26F3-37D4-20D2-37EE-ACCD84C34D41}"/>
              </a:ext>
            </a:extLst>
          </p:cNvPr>
          <p:cNvPicPr>
            <a:picLocks noChangeAspect="1"/>
          </p:cNvPicPr>
          <p:nvPr/>
        </p:nvPicPr>
        <p:blipFill>
          <a:blip r:embed="rId5"/>
          <a:stretch>
            <a:fillRect/>
          </a:stretch>
        </p:blipFill>
        <p:spPr>
          <a:xfrm>
            <a:off x="9071501" y="3762375"/>
            <a:ext cx="3107269" cy="1256455"/>
          </a:xfrm>
          <a:prstGeom prst="rect">
            <a:avLst/>
          </a:prstGeom>
        </p:spPr>
      </p:pic>
      <p:pic>
        <p:nvPicPr>
          <p:cNvPr id="7" name="Picture 6">
            <a:extLst>
              <a:ext uri="{FF2B5EF4-FFF2-40B4-BE49-F238E27FC236}">
                <a16:creationId xmlns:a16="http://schemas.microsoft.com/office/drawing/2014/main" id="{96BD3F13-3BCE-CB28-54AD-C13ABE2F6E7E}"/>
              </a:ext>
            </a:extLst>
          </p:cNvPr>
          <p:cNvPicPr>
            <a:picLocks noChangeAspect="1"/>
          </p:cNvPicPr>
          <p:nvPr/>
        </p:nvPicPr>
        <p:blipFill>
          <a:blip r:embed="rId6"/>
          <a:stretch>
            <a:fillRect/>
          </a:stretch>
        </p:blipFill>
        <p:spPr>
          <a:xfrm>
            <a:off x="9084729" y="5018830"/>
            <a:ext cx="3107269" cy="1839170"/>
          </a:xfrm>
          <a:prstGeom prst="rect">
            <a:avLst/>
          </a:prstGeom>
        </p:spPr>
      </p:pic>
    </p:spTree>
    <p:extLst>
      <p:ext uri="{BB962C8B-B14F-4D97-AF65-F5344CB8AC3E}">
        <p14:creationId xmlns:p14="http://schemas.microsoft.com/office/powerpoint/2010/main" val="2812650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38175" y="429470"/>
            <a:ext cx="9353550" cy="5313260"/>
          </a:xfrm>
        </p:spPr>
        <p:txBody>
          <a:bodyPr>
            <a:noAutofit/>
          </a:bodyPr>
          <a:lstStyle/>
          <a:p>
            <a:pPr marR="6350" algn="l">
              <a:lnSpc>
                <a:spcPct val="100000"/>
              </a:lnSpc>
              <a:spcBef>
                <a:spcPts val="0"/>
              </a:spcBef>
            </a:pPr>
            <a:r>
              <a:rPr lang="en-US" sz="2000" b="1" i="0" dirty="0">
                <a:effectLst/>
                <a:latin typeface="Times New Roman" panose="02020603050405020304" pitchFamily="18" charset="0"/>
                <a:cs typeface="Times New Roman" panose="02020603050405020304" pitchFamily="18" charset="0"/>
              </a:rPr>
              <a:t>Difference between Prosperity and Wealth</a:t>
            </a:r>
          </a:p>
          <a:p>
            <a:pPr marR="6350" algn="l">
              <a:lnSpc>
                <a:spcPct val="100000"/>
              </a:lnSpc>
              <a:spcBef>
                <a:spcPts val="0"/>
              </a:spcBef>
            </a:pPr>
            <a:endParaRPr lang="en-US" sz="2000" b="1" dirty="0">
              <a:latin typeface="Times New Roman" panose="02020603050405020304" pitchFamily="18" charset="0"/>
              <a:cs typeface="Times New Roman" panose="02020603050405020304" pitchFamily="18" charset="0"/>
            </a:endParaRPr>
          </a:p>
          <a:p>
            <a:pPr marR="6350" algn="l">
              <a:lnSpc>
                <a:spcPct val="100000"/>
              </a:lnSpc>
              <a:spcBef>
                <a:spcPts val="0"/>
              </a:spcBef>
            </a:pPr>
            <a:endParaRPr lang="en-US" sz="2000" b="1" i="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B7F5CA3-6D32-09E5-515E-95460AB3059C}"/>
              </a:ext>
            </a:extLst>
          </p:cNvPr>
          <p:cNvPicPr>
            <a:picLocks noChangeAspect="1"/>
          </p:cNvPicPr>
          <p:nvPr/>
        </p:nvPicPr>
        <p:blipFill>
          <a:blip r:embed="rId2"/>
          <a:stretch>
            <a:fillRect/>
          </a:stretch>
        </p:blipFill>
        <p:spPr>
          <a:xfrm>
            <a:off x="9863666" y="0"/>
            <a:ext cx="2328333" cy="787400"/>
          </a:xfrm>
          <a:prstGeom prst="rect">
            <a:avLst/>
          </a:prstGeom>
        </p:spPr>
      </p:pic>
      <p:graphicFrame>
        <p:nvGraphicFramePr>
          <p:cNvPr id="2" name="Table 4">
            <a:extLst>
              <a:ext uri="{FF2B5EF4-FFF2-40B4-BE49-F238E27FC236}">
                <a16:creationId xmlns:a16="http://schemas.microsoft.com/office/drawing/2014/main" id="{06461B8F-CE44-9A09-9F4F-AB7B29A777BA}"/>
              </a:ext>
            </a:extLst>
          </p:cNvPr>
          <p:cNvGraphicFramePr>
            <a:graphicFrameLocks noGrp="1"/>
          </p:cNvGraphicFramePr>
          <p:nvPr>
            <p:extLst>
              <p:ext uri="{D42A27DB-BD31-4B8C-83A1-F6EECF244321}">
                <p14:modId xmlns:p14="http://schemas.microsoft.com/office/powerpoint/2010/main" val="888987483"/>
              </p:ext>
            </p:extLst>
          </p:nvPr>
        </p:nvGraphicFramePr>
        <p:xfrm>
          <a:off x="228600" y="1005416"/>
          <a:ext cx="11734801" cy="2763520"/>
        </p:xfrm>
        <a:graphic>
          <a:graphicData uri="http://schemas.openxmlformats.org/drawingml/2006/table">
            <a:tbl>
              <a:tblPr firstRow="1" bandRow="1">
                <a:tableStyleId>{5C22544A-7EE6-4342-B048-85BDC9FD1C3A}</a:tableStyleId>
              </a:tblPr>
              <a:tblGrid>
                <a:gridCol w="1520456">
                  <a:extLst>
                    <a:ext uri="{9D8B030D-6E8A-4147-A177-3AD203B41FA5}">
                      <a16:colId xmlns:a16="http://schemas.microsoft.com/office/drawing/2014/main" val="3721616357"/>
                    </a:ext>
                  </a:extLst>
                </a:gridCol>
                <a:gridCol w="5870944">
                  <a:extLst>
                    <a:ext uri="{9D8B030D-6E8A-4147-A177-3AD203B41FA5}">
                      <a16:colId xmlns:a16="http://schemas.microsoft.com/office/drawing/2014/main" val="816106501"/>
                    </a:ext>
                  </a:extLst>
                </a:gridCol>
                <a:gridCol w="4343401">
                  <a:extLst>
                    <a:ext uri="{9D8B030D-6E8A-4147-A177-3AD203B41FA5}">
                      <a16:colId xmlns:a16="http://schemas.microsoft.com/office/drawing/2014/main" val="1757815905"/>
                    </a:ext>
                  </a:extLst>
                </a:gridCol>
              </a:tblGrid>
              <a:tr h="370840">
                <a:tc>
                  <a:txBody>
                    <a:bodyPr/>
                    <a:lstStyle/>
                    <a:p>
                      <a:pPr algn="ctr"/>
                      <a:r>
                        <a:rPr lang="en-IN" dirty="0"/>
                        <a:t>PARAMETERS</a:t>
                      </a:r>
                    </a:p>
                  </a:txBody>
                  <a:tcPr/>
                </a:tc>
                <a:tc>
                  <a:txBody>
                    <a:bodyPr/>
                    <a:lstStyle/>
                    <a:p>
                      <a:pPr algn="ctr"/>
                      <a:r>
                        <a:rPr lang="en-IN" dirty="0"/>
                        <a:t>PROSPERITY</a:t>
                      </a:r>
                    </a:p>
                  </a:txBody>
                  <a:tcPr/>
                </a:tc>
                <a:tc>
                  <a:txBody>
                    <a:bodyPr/>
                    <a:lstStyle/>
                    <a:p>
                      <a:pPr algn="ctr"/>
                      <a:r>
                        <a:rPr lang="en-IN" dirty="0"/>
                        <a:t>WEALTH</a:t>
                      </a:r>
                    </a:p>
                  </a:txBody>
                  <a:tcPr/>
                </a:tc>
                <a:extLst>
                  <a:ext uri="{0D108BD9-81ED-4DB2-BD59-A6C34878D82A}">
                    <a16:rowId xmlns:a16="http://schemas.microsoft.com/office/drawing/2014/main" val="2624302030"/>
                  </a:ext>
                </a:extLst>
              </a:tr>
              <a:tr h="370840">
                <a:tc>
                  <a:txBody>
                    <a:bodyPr/>
                    <a:lstStyle/>
                    <a:p>
                      <a:pPr algn="ctr"/>
                      <a:r>
                        <a:rPr lang="en-IN" dirty="0"/>
                        <a:t>Definition</a:t>
                      </a:r>
                    </a:p>
                  </a:txBody>
                  <a:tcPr/>
                </a:tc>
                <a:tc>
                  <a:txBody>
                    <a:bodyPr/>
                    <a:lstStyle/>
                    <a:p>
                      <a:r>
                        <a:rPr lang="en-IN" dirty="0"/>
                        <a:t>It refers to a state of success as well as financial prospects</a:t>
                      </a:r>
                    </a:p>
                  </a:txBody>
                  <a:tcPr/>
                </a:tc>
                <a:tc>
                  <a:txBody>
                    <a:bodyPr/>
                    <a:lstStyle/>
                    <a:p>
                      <a:r>
                        <a:rPr lang="en-IN" dirty="0"/>
                        <a:t>It refers to a large amount of money or valuable possession</a:t>
                      </a:r>
                    </a:p>
                  </a:txBody>
                  <a:tcPr/>
                </a:tc>
                <a:extLst>
                  <a:ext uri="{0D108BD9-81ED-4DB2-BD59-A6C34878D82A}">
                    <a16:rowId xmlns:a16="http://schemas.microsoft.com/office/drawing/2014/main" val="569204904"/>
                  </a:ext>
                </a:extLst>
              </a:tr>
              <a:tr h="370840">
                <a:tc>
                  <a:txBody>
                    <a:bodyPr/>
                    <a:lstStyle/>
                    <a:p>
                      <a:pPr algn="ctr"/>
                      <a:r>
                        <a:rPr lang="en-IN" dirty="0"/>
                        <a:t>Material Gain</a:t>
                      </a:r>
                    </a:p>
                  </a:txBody>
                  <a:tcPr/>
                </a:tc>
                <a:tc>
                  <a:txBody>
                    <a:bodyPr/>
                    <a:lstStyle/>
                    <a:p>
                      <a:r>
                        <a:rPr lang="en-IN" dirty="0"/>
                        <a:t>It can be used to speak of material gain as well as other prospects</a:t>
                      </a:r>
                    </a:p>
                  </a:txBody>
                  <a:tcPr/>
                </a:tc>
                <a:tc>
                  <a:txBody>
                    <a:bodyPr/>
                    <a:lstStyle/>
                    <a:p>
                      <a:r>
                        <a:rPr lang="en-IN" dirty="0"/>
                        <a:t>It is solely used to speak of material gain</a:t>
                      </a:r>
                    </a:p>
                  </a:txBody>
                  <a:tcPr/>
                </a:tc>
                <a:extLst>
                  <a:ext uri="{0D108BD9-81ED-4DB2-BD59-A6C34878D82A}">
                    <a16:rowId xmlns:a16="http://schemas.microsoft.com/office/drawing/2014/main" val="3134453225"/>
                  </a:ext>
                </a:extLst>
              </a:tr>
              <a:tr h="370840">
                <a:tc>
                  <a:txBody>
                    <a:bodyPr/>
                    <a:lstStyle/>
                    <a:p>
                      <a:pPr algn="ctr"/>
                      <a:r>
                        <a:rPr lang="en-IN" dirty="0"/>
                        <a:t>Success</a:t>
                      </a:r>
                    </a:p>
                  </a:txBody>
                  <a:tcPr/>
                </a:tc>
                <a:tc>
                  <a:txBody>
                    <a:bodyPr/>
                    <a:lstStyle/>
                    <a:p>
                      <a:r>
                        <a:rPr lang="en-IN" dirty="0"/>
                        <a:t>It can be used to speak of success</a:t>
                      </a:r>
                    </a:p>
                  </a:txBody>
                  <a:tcPr/>
                </a:tc>
                <a:tc>
                  <a:txBody>
                    <a:bodyPr/>
                    <a:lstStyle/>
                    <a:p>
                      <a:r>
                        <a:rPr lang="en-IN" dirty="0"/>
                        <a:t>It cannot be used to speak of success</a:t>
                      </a:r>
                    </a:p>
                  </a:txBody>
                  <a:tcPr/>
                </a:tc>
                <a:extLst>
                  <a:ext uri="{0D108BD9-81ED-4DB2-BD59-A6C34878D82A}">
                    <a16:rowId xmlns:a16="http://schemas.microsoft.com/office/drawing/2014/main" val="3713527476"/>
                  </a:ext>
                </a:extLst>
              </a:tr>
              <a:tr h="370840">
                <a:tc>
                  <a:txBody>
                    <a:bodyPr/>
                    <a:lstStyle/>
                    <a:p>
                      <a:pPr algn="ctr"/>
                      <a:r>
                        <a:rPr lang="en-IN" dirty="0"/>
                        <a:t>Happiness</a:t>
                      </a:r>
                    </a:p>
                  </a:txBody>
                  <a:tcPr/>
                </a:tc>
                <a:tc>
                  <a:txBody>
                    <a:bodyPr/>
                    <a:lstStyle/>
                    <a:p>
                      <a:r>
                        <a:rPr lang="en-IN" dirty="0"/>
                        <a:t>It can be used to speak of happiness</a:t>
                      </a:r>
                    </a:p>
                  </a:txBody>
                  <a:tcPr/>
                </a:tc>
                <a:tc>
                  <a:txBody>
                    <a:bodyPr/>
                    <a:lstStyle/>
                    <a:p>
                      <a:r>
                        <a:rPr lang="en-IN" dirty="0"/>
                        <a:t>It cannot be used to speak of happiness</a:t>
                      </a:r>
                    </a:p>
                  </a:txBody>
                  <a:tcPr/>
                </a:tc>
                <a:extLst>
                  <a:ext uri="{0D108BD9-81ED-4DB2-BD59-A6C34878D82A}">
                    <a16:rowId xmlns:a16="http://schemas.microsoft.com/office/drawing/2014/main" val="2434986184"/>
                  </a:ext>
                </a:extLst>
              </a:tr>
              <a:tr h="370840">
                <a:tc>
                  <a:txBody>
                    <a:bodyPr/>
                    <a:lstStyle/>
                    <a:p>
                      <a:pPr algn="ctr"/>
                      <a:r>
                        <a:rPr lang="en-IN" dirty="0"/>
                        <a:t>Health</a:t>
                      </a:r>
                    </a:p>
                  </a:txBody>
                  <a:tcPr/>
                </a:tc>
                <a:tc>
                  <a:txBody>
                    <a:bodyPr/>
                    <a:lstStyle/>
                    <a:p>
                      <a:r>
                        <a:rPr lang="en-IN" dirty="0"/>
                        <a:t>It can be used to speak of health</a:t>
                      </a:r>
                    </a:p>
                  </a:txBody>
                  <a:tcPr/>
                </a:tc>
                <a:tc>
                  <a:txBody>
                    <a:bodyPr/>
                    <a:lstStyle/>
                    <a:p>
                      <a:r>
                        <a:rPr lang="en-IN" dirty="0"/>
                        <a:t>It cannot be used to speak of health</a:t>
                      </a:r>
                    </a:p>
                  </a:txBody>
                  <a:tcPr/>
                </a:tc>
                <a:extLst>
                  <a:ext uri="{0D108BD9-81ED-4DB2-BD59-A6C34878D82A}">
                    <a16:rowId xmlns:a16="http://schemas.microsoft.com/office/drawing/2014/main" val="3932886297"/>
                  </a:ext>
                </a:extLst>
              </a:tr>
            </a:tbl>
          </a:graphicData>
        </a:graphic>
      </p:graphicFrame>
      <p:pic>
        <p:nvPicPr>
          <p:cNvPr id="5" name="Picture 4">
            <a:extLst>
              <a:ext uri="{FF2B5EF4-FFF2-40B4-BE49-F238E27FC236}">
                <a16:creationId xmlns:a16="http://schemas.microsoft.com/office/drawing/2014/main" id="{5AB5E9B3-C6AC-A2DF-7EED-D48BA4A57EC1}"/>
              </a:ext>
            </a:extLst>
          </p:cNvPr>
          <p:cNvPicPr>
            <a:picLocks noChangeAspect="1"/>
          </p:cNvPicPr>
          <p:nvPr/>
        </p:nvPicPr>
        <p:blipFill>
          <a:blip r:embed="rId3"/>
          <a:stretch>
            <a:fillRect/>
          </a:stretch>
        </p:blipFill>
        <p:spPr>
          <a:xfrm>
            <a:off x="0" y="4109509"/>
            <a:ext cx="3848100" cy="2748491"/>
          </a:xfrm>
          <a:prstGeom prst="rect">
            <a:avLst/>
          </a:prstGeom>
        </p:spPr>
      </p:pic>
      <p:pic>
        <p:nvPicPr>
          <p:cNvPr id="6" name="Picture 5">
            <a:extLst>
              <a:ext uri="{FF2B5EF4-FFF2-40B4-BE49-F238E27FC236}">
                <a16:creationId xmlns:a16="http://schemas.microsoft.com/office/drawing/2014/main" id="{D065B13A-D315-F0E5-0071-07989BAD6D06}"/>
              </a:ext>
            </a:extLst>
          </p:cNvPr>
          <p:cNvPicPr>
            <a:picLocks noChangeAspect="1"/>
          </p:cNvPicPr>
          <p:nvPr/>
        </p:nvPicPr>
        <p:blipFill>
          <a:blip r:embed="rId4"/>
          <a:stretch>
            <a:fillRect/>
          </a:stretch>
        </p:blipFill>
        <p:spPr>
          <a:xfrm>
            <a:off x="3848100" y="4109508"/>
            <a:ext cx="3924300" cy="2748491"/>
          </a:xfrm>
          <a:prstGeom prst="rect">
            <a:avLst/>
          </a:prstGeom>
        </p:spPr>
      </p:pic>
      <p:pic>
        <p:nvPicPr>
          <p:cNvPr id="7" name="Picture 6">
            <a:extLst>
              <a:ext uri="{FF2B5EF4-FFF2-40B4-BE49-F238E27FC236}">
                <a16:creationId xmlns:a16="http://schemas.microsoft.com/office/drawing/2014/main" id="{90D56B19-E125-5B86-8877-BD98947315D1}"/>
              </a:ext>
            </a:extLst>
          </p:cNvPr>
          <p:cNvPicPr>
            <a:picLocks noChangeAspect="1"/>
          </p:cNvPicPr>
          <p:nvPr/>
        </p:nvPicPr>
        <p:blipFill>
          <a:blip r:embed="rId5"/>
          <a:stretch>
            <a:fillRect/>
          </a:stretch>
        </p:blipFill>
        <p:spPr>
          <a:xfrm>
            <a:off x="7772400" y="4076699"/>
            <a:ext cx="4419600" cy="2781301"/>
          </a:xfrm>
          <a:prstGeom prst="rect">
            <a:avLst/>
          </a:prstGeom>
        </p:spPr>
      </p:pic>
    </p:spTree>
    <p:extLst>
      <p:ext uri="{BB962C8B-B14F-4D97-AF65-F5344CB8AC3E}">
        <p14:creationId xmlns:p14="http://schemas.microsoft.com/office/powerpoint/2010/main" val="280253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38175" y="429470"/>
            <a:ext cx="11401425" cy="5990380"/>
          </a:xfrm>
        </p:spPr>
        <p:txBody>
          <a:bodyPr>
            <a:noAutofit/>
          </a:bodyPr>
          <a:lstStyle/>
          <a:p>
            <a:pPr algn="just">
              <a:spcAft>
                <a:spcPts val="0"/>
              </a:spcAft>
            </a:pPr>
            <a:r>
              <a:rPr lang="en-US" sz="2000" b="1" dirty="0" err="1">
                <a:latin typeface="Times New Roman" panose="02020603050405020304" pitchFamily="18" charset="0"/>
              </a:rPr>
              <a:t>Sadhan</a:t>
            </a:r>
            <a:r>
              <a:rPr lang="en-US" sz="2000" b="1" dirty="0">
                <a:latin typeface="Times New Roman" panose="02020603050405020304" pitchFamily="18" charset="0"/>
              </a:rPr>
              <a:t> </a:t>
            </a:r>
            <a:r>
              <a:rPr lang="en-US" sz="2000" b="1" dirty="0" err="1">
                <a:latin typeface="Times New Roman" panose="02020603050405020304" pitchFamily="18" charset="0"/>
              </a:rPr>
              <a:t>Viheen</a:t>
            </a:r>
            <a:r>
              <a:rPr lang="en-US" sz="2000" b="1" dirty="0">
                <a:latin typeface="Times New Roman" panose="02020603050405020304" pitchFamily="18" charset="0"/>
              </a:rPr>
              <a:t> </a:t>
            </a:r>
            <a:r>
              <a:rPr lang="en-US" sz="2000" b="1" dirty="0" err="1">
                <a:latin typeface="Times New Roman" panose="02020603050405020304" pitchFamily="18" charset="0"/>
              </a:rPr>
              <a:t>Dukhi</a:t>
            </a:r>
            <a:r>
              <a:rPr lang="en-US" sz="2000" b="1" dirty="0">
                <a:latin typeface="Times New Roman" panose="02020603050405020304" pitchFamily="18" charset="0"/>
              </a:rPr>
              <a:t> </a:t>
            </a:r>
            <a:r>
              <a:rPr lang="en-US" sz="2000" b="1" dirty="0" err="1">
                <a:latin typeface="Times New Roman" panose="02020603050405020304" pitchFamily="18" charset="0"/>
              </a:rPr>
              <a:t>Daridra</a:t>
            </a:r>
            <a:r>
              <a:rPr lang="en-US" sz="2000" b="1" dirty="0">
                <a:latin typeface="Times New Roman" panose="02020603050405020304" pitchFamily="18" charset="0"/>
              </a:rPr>
              <a:t> (SVDD):</a:t>
            </a:r>
          </a:p>
          <a:p>
            <a:pPr marL="342900" indent="-342900" algn="just">
              <a:spcAft>
                <a:spcPts val="0"/>
              </a:spcAft>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Refers to the condition of</a:t>
            </a:r>
            <a:r>
              <a:rPr lang="en-US" sz="1800" dirty="0">
                <a:latin typeface="Times New Roman" panose="02020603050405020304" pitchFamily="18" charset="0"/>
                <a:cs typeface="Times New Roman" panose="02020603050405020304" pitchFamily="18" charset="0"/>
              </a:rPr>
              <a:t> a person who does not have the means to fulfill his materialistic desires.</a:t>
            </a:r>
          </a:p>
          <a:p>
            <a:pPr marL="342900" indent="-342900" algn="just">
              <a:spcAft>
                <a:spcPts val="0"/>
              </a:spcAft>
              <a:buFont typeface="Arial" panose="020B0604020202020204" pitchFamily="34" charset="0"/>
              <a:buChar char="•"/>
            </a:pPr>
            <a:r>
              <a:rPr lang="en-US" sz="1800" i="0" dirty="0">
                <a:effectLst/>
                <a:latin typeface="Times New Roman" panose="02020603050405020304" pitchFamily="18" charset="0"/>
              </a:rPr>
              <a:t>Those that do not have physical facilities/ wealth and feel unhappy and deprived</a:t>
            </a:r>
            <a:r>
              <a:rPr lang="en-US" sz="1800" dirty="0">
                <a:latin typeface="Times New Roman" panose="02020603050405020304" pitchFamily="18" charset="0"/>
              </a:rPr>
              <a:t> (</a:t>
            </a:r>
            <a:r>
              <a:rPr lang="en-US" sz="1800" i="0" dirty="0">
                <a:effectLst/>
                <a:latin typeface="Times New Roman" panose="02020603050405020304" pitchFamily="18" charset="0"/>
              </a:rPr>
              <a:t>Materially Deficient, Unhappy and Deprived)</a:t>
            </a:r>
            <a:endParaRPr lang="en-US" sz="1800" dirty="0">
              <a:latin typeface="Times New Roman" panose="02020603050405020304" pitchFamily="18" charset="0"/>
            </a:endParaRPr>
          </a:p>
          <a:p>
            <a:pPr algn="just">
              <a:spcAft>
                <a:spcPts val="0"/>
              </a:spcAft>
            </a:pPr>
            <a:r>
              <a:rPr lang="en-US" sz="2000" b="1" i="0" dirty="0" err="1">
                <a:effectLst/>
                <a:latin typeface="Times New Roman" panose="02020603050405020304" pitchFamily="18" charset="0"/>
              </a:rPr>
              <a:t>Sadhan</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Sampann</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Dukhi</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Daridra</a:t>
            </a:r>
            <a:r>
              <a:rPr lang="en-US" sz="2000" b="1" i="0" dirty="0">
                <a:effectLst/>
                <a:latin typeface="Times New Roman" panose="02020603050405020304" pitchFamily="18" charset="0"/>
              </a:rPr>
              <a:t> (SSDD): </a:t>
            </a:r>
            <a:endParaRPr lang="en-US" sz="2000" dirty="0">
              <a:latin typeface="Times New Roman" panose="02020603050405020304" pitchFamily="18" charset="0"/>
            </a:endParaRPr>
          </a:p>
          <a:p>
            <a:pPr marL="342900" indent="-342900" algn="just">
              <a:spcAft>
                <a:spcPts val="0"/>
              </a:spcAft>
              <a:buFont typeface="Arial" panose="020B0604020202020204" pitchFamily="34" charset="0"/>
              <a:buChar char="•"/>
            </a:pPr>
            <a:r>
              <a:rPr lang="en-US" sz="1800" dirty="0">
                <a:latin typeface="Times New Roman" panose="02020603050405020304" pitchFamily="18" charset="0"/>
              </a:rPr>
              <a:t>Money is not all that matters</a:t>
            </a:r>
          </a:p>
          <a:p>
            <a:pPr marL="342900" indent="-342900" algn="just">
              <a:spcAft>
                <a:spcPts val="0"/>
              </a:spcAft>
              <a:buFont typeface="Arial" panose="020B0604020202020204" pitchFamily="34" charset="0"/>
              <a:buChar char="•"/>
            </a:pPr>
            <a:r>
              <a:rPr lang="en-US" sz="1800" dirty="0">
                <a:latin typeface="Times New Roman" panose="02020603050405020304" pitchFamily="18" charset="0"/>
              </a:rPr>
              <a:t>State of person in which he has all the means to acquire materialistic requirements of life, but still something is lacking in life </a:t>
            </a:r>
            <a:r>
              <a:rPr lang="en-US" sz="2000" b="0" i="0" dirty="0">
                <a:effectLst/>
                <a:latin typeface="Times New Roman" panose="02020603050405020304" pitchFamily="18" charset="0"/>
              </a:rPr>
              <a:t>(Materially Affluent, Unhappy and Deprived</a:t>
            </a:r>
            <a:r>
              <a:rPr lang="en-US" sz="2000" dirty="0">
                <a:latin typeface="Times New Roman" panose="02020603050405020304" pitchFamily="18" charset="0"/>
              </a:rPr>
              <a:t>)</a:t>
            </a:r>
          </a:p>
          <a:p>
            <a:pPr algn="just">
              <a:spcAft>
                <a:spcPts val="0"/>
              </a:spcAft>
            </a:pPr>
            <a:r>
              <a:rPr lang="en-US" sz="2000" b="1" i="0" dirty="0" err="1">
                <a:effectLst/>
                <a:latin typeface="Times New Roman" panose="02020603050405020304" pitchFamily="18" charset="0"/>
              </a:rPr>
              <a:t>Sadhan</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Sampann</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Sukhi</a:t>
            </a:r>
            <a:r>
              <a:rPr lang="en-US" sz="2000" b="1" i="0" dirty="0">
                <a:effectLst/>
                <a:latin typeface="Times New Roman" panose="02020603050405020304" pitchFamily="18" charset="0"/>
              </a:rPr>
              <a:t> </a:t>
            </a:r>
            <a:r>
              <a:rPr lang="en-US" sz="2000" b="1" i="0" dirty="0" err="1">
                <a:effectLst/>
                <a:latin typeface="Times New Roman" panose="02020603050405020304" pitchFamily="18" charset="0"/>
              </a:rPr>
              <a:t>Samriddha</a:t>
            </a:r>
            <a:r>
              <a:rPr lang="en-US" sz="2000" b="1" i="0" dirty="0">
                <a:effectLst/>
                <a:latin typeface="Times New Roman" panose="02020603050405020304" pitchFamily="18" charset="0"/>
              </a:rPr>
              <a:t> (SSSS):</a:t>
            </a:r>
            <a:endParaRPr lang="en-US" sz="2000" b="1" dirty="0">
              <a:latin typeface="Aclonica"/>
            </a:endParaRPr>
          </a:p>
          <a:p>
            <a:pPr marL="342900" indent="-342900" algn="just">
              <a:spcAft>
                <a:spcPts val="0"/>
              </a:spcAft>
              <a:buFont typeface="Arial" panose="020B0604020202020204" pitchFamily="34" charset="0"/>
              <a:buChar char="•"/>
            </a:pPr>
            <a:r>
              <a:rPr lang="en-US" sz="2000" b="0" i="0" dirty="0">
                <a:effectLst/>
                <a:latin typeface="Times New Roman" panose="02020603050405020304" pitchFamily="18" charset="0"/>
              </a:rPr>
              <a:t>Having physical facilities and feeling happy and prosperous </a:t>
            </a:r>
            <a:endParaRPr lang="en-US" sz="2000" dirty="0">
              <a:latin typeface="Times New Roman" panose="02020603050405020304" pitchFamily="18" charset="0"/>
            </a:endParaRPr>
          </a:p>
          <a:p>
            <a:pPr marL="342900" indent="-342900" algn="just">
              <a:spcAft>
                <a:spcPts val="0"/>
              </a:spcAft>
              <a:buFont typeface="Arial" panose="020B0604020202020204" pitchFamily="34" charset="0"/>
              <a:buChar char="•"/>
            </a:pPr>
            <a:r>
              <a:rPr lang="en-US" sz="2000" b="0" i="0" dirty="0">
                <a:effectLst/>
                <a:latin typeface="Times New Roman" panose="02020603050405020304" pitchFamily="18" charset="0"/>
              </a:rPr>
              <a:t>Materially Adequate, Happy and Prosperous.</a:t>
            </a:r>
            <a:endParaRPr lang="en-US" sz="2000" b="0" i="0" dirty="0">
              <a:effectLst/>
              <a:latin typeface="Aclonica"/>
            </a:endParaRPr>
          </a:p>
          <a:p>
            <a:pPr algn="just">
              <a:spcAft>
                <a:spcPts val="0"/>
              </a:spcAft>
            </a:pPr>
            <a:r>
              <a:rPr lang="en-US" sz="2000" b="0" i="0" dirty="0">
                <a:effectLst/>
                <a:latin typeface="Times New Roman" panose="02020603050405020304" pitchFamily="18" charset="0"/>
              </a:rPr>
              <a:t>Presently, as we look around, we find most of the people in the above two categories called SVDD and SSDD, while the natural acceptance of all human beings is to be in the category of SSSS.</a:t>
            </a:r>
          </a:p>
          <a:p>
            <a:pPr algn="just">
              <a:spcAft>
                <a:spcPts val="0"/>
              </a:spcAft>
            </a:pPr>
            <a:endParaRPr lang="en-US" sz="2000" dirty="0">
              <a:latin typeface="Times New Roman" panose="02020603050405020304" pitchFamily="18" charset="0"/>
            </a:endParaRPr>
          </a:p>
          <a:p>
            <a:pPr algn="just">
              <a:spcAft>
                <a:spcPts val="0"/>
              </a:spcAft>
            </a:pPr>
            <a:r>
              <a:rPr lang="en-US" sz="2000" b="0" i="0" dirty="0">
                <a:solidFill>
                  <a:srgbClr val="FF0000"/>
                </a:solidFill>
                <a:effectLst/>
                <a:latin typeface="Times New Roman" panose="02020603050405020304" pitchFamily="18" charset="0"/>
              </a:rPr>
              <a:t>Materialistic Desires include: Food, Shelter, Clothing etc.</a:t>
            </a:r>
          </a:p>
          <a:p>
            <a:pPr algn="just">
              <a:spcAft>
                <a:spcPts val="0"/>
              </a:spcAft>
            </a:pPr>
            <a:r>
              <a:rPr lang="en-US" sz="2000" dirty="0">
                <a:solidFill>
                  <a:srgbClr val="00B050"/>
                </a:solidFill>
                <a:latin typeface="Times New Roman" panose="02020603050405020304" pitchFamily="18" charset="0"/>
              </a:rPr>
              <a:t>Non-Materialistic Desires include: Respect, Trust, Happiness, Care.</a:t>
            </a:r>
            <a:endParaRPr lang="en-US" sz="2000" b="0" i="0" dirty="0">
              <a:solidFill>
                <a:srgbClr val="00B050"/>
              </a:solidFill>
              <a:effectLst/>
              <a:latin typeface="Aclonica"/>
            </a:endParaRPr>
          </a:p>
        </p:txBody>
      </p:sp>
      <p:pic>
        <p:nvPicPr>
          <p:cNvPr id="4" name="Picture 3">
            <a:extLst>
              <a:ext uri="{FF2B5EF4-FFF2-40B4-BE49-F238E27FC236}">
                <a16:creationId xmlns:a16="http://schemas.microsoft.com/office/drawing/2014/main" id="{701A8531-9ACE-F5D1-B854-EBCD16D244AC}"/>
              </a:ext>
            </a:extLst>
          </p:cNvPr>
          <p:cNvPicPr>
            <a:picLocks noChangeAspect="1"/>
          </p:cNvPicPr>
          <p:nvPr/>
        </p:nvPicPr>
        <p:blipFill>
          <a:blip r:embed="rId2"/>
          <a:stretch>
            <a:fillRect/>
          </a:stretch>
        </p:blipFill>
        <p:spPr>
          <a:xfrm>
            <a:off x="9863666" y="0"/>
            <a:ext cx="2328333" cy="787400"/>
          </a:xfrm>
          <a:prstGeom prst="rect">
            <a:avLst/>
          </a:prstGeom>
        </p:spPr>
      </p:pic>
    </p:spTree>
    <p:extLst>
      <p:ext uri="{BB962C8B-B14F-4D97-AF65-F5344CB8AC3E}">
        <p14:creationId xmlns:p14="http://schemas.microsoft.com/office/powerpoint/2010/main" val="205834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38175" y="429470"/>
            <a:ext cx="10706100" cy="5313260"/>
          </a:xfrm>
        </p:spPr>
        <p:txBody>
          <a:bodyPr>
            <a:noAutofit/>
          </a:bodyPr>
          <a:lstStyle/>
          <a:p>
            <a:pPr algn="l">
              <a:spcAft>
                <a:spcPts val="0"/>
              </a:spcAft>
            </a:pPr>
            <a:r>
              <a:rPr lang="en-US" sz="2000" b="0" i="0" dirty="0">
                <a:effectLst/>
                <a:latin typeface="Times New Roman" panose="02020603050405020304" pitchFamily="18" charset="0"/>
              </a:rPr>
              <a:t>.</a:t>
            </a:r>
            <a:endParaRPr lang="en-US" sz="2000" b="0" i="0" dirty="0">
              <a:effectLst/>
              <a:latin typeface="Aclonica"/>
            </a:endParaRPr>
          </a:p>
        </p:txBody>
      </p:sp>
      <p:pic>
        <p:nvPicPr>
          <p:cNvPr id="4" name="Picture 3">
            <a:extLst>
              <a:ext uri="{FF2B5EF4-FFF2-40B4-BE49-F238E27FC236}">
                <a16:creationId xmlns:a16="http://schemas.microsoft.com/office/drawing/2014/main" id="{7FED8C76-B847-7AC9-C08D-3F387309F7D9}"/>
              </a:ext>
            </a:extLst>
          </p:cNvPr>
          <p:cNvPicPr>
            <a:picLocks noChangeAspect="1"/>
          </p:cNvPicPr>
          <p:nvPr/>
        </p:nvPicPr>
        <p:blipFill>
          <a:blip r:embed="rId2"/>
          <a:stretch>
            <a:fillRect/>
          </a:stretch>
        </p:blipFill>
        <p:spPr>
          <a:xfrm>
            <a:off x="942975" y="1115270"/>
            <a:ext cx="10401300" cy="5190280"/>
          </a:xfrm>
          <a:prstGeom prst="rect">
            <a:avLst/>
          </a:prstGeom>
        </p:spPr>
      </p:pic>
      <p:sp>
        <p:nvSpPr>
          <p:cNvPr id="5" name="Title 1">
            <a:extLst>
              <a:ext uri="{FF2B5EF4-FFF2-40B4-BE49-F238E27FC236}">
                <a16:creationId xmlns:a16="http://schemas.microsoft.com/office/drawing/2014/main" id="{5C90CE71-7B98-D5E7-B15E-BB3F38EEC73F}"/>
              </a:ext>
            </a:extLst>
          </p:cNvPr>
          <p:cNvSpPr>
            <a:spLocks noGrp="1"/>
          </p:cNvSpPr>
          <p:nvPr>
            <p:ph type="ctrTitle"/>
          </p:nvPr>
        </p:nvSpPr>
        <p:spPr>
          <a:xfrm>
            <a:off x="895350" y="219076"/>
            <a:ext cx="10715625" cy="896194"/>
          </a:xfrm>
        </p:spPr>
        <p:txBody>
          <a:bodyPr>
            <a:noAutofit/>
          </a:bodyPr>
          <a:lstStyle/>
          <a:p>
            <a:pPr marR="76835">
              <a:lnSpc>
                <a:spcPct val="115000"/>
              </a:lnSpc>
              <a:spcAft>
                <a:spcPts val="1000"/>
              </a:spcAft>
            </a:pPr>
            <a:b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br>
            <a:b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br>
            <a:r>
              <a:rPr lang="en-US" sz="2000" b="1" i="1" spc="-15" dirty="0">
                <a:effectLst/>
                <a:latin typeface="Times New Roman" panose="02020603050405020304" pitchFamily="18" charset="0"/>
                <a:ea typeface="Calibri" panose="020F0502020204030204" pitchFamily="34" charset="0"/>
                <a:cs typeface="Times New Roman" panose="02020603050405020304" pitchFamily="18" charset="0"/>
              </a:rPr>
              <a:t>Example of misuse of Resources</a:t>
            </a:r>
            <a:br>
              <a:rPr lang="en-US" sz="2000" b="1" i="1" u="sng" spc="-15"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000" b="1" u="sng" spc="-15"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5352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8B6-825B-2E22-08D0-BD64DCADA890}"/>
              </a:ext>
            </a:extLst>
          </p:cNvPr>
          <p:cNvSpPr>
            <a:spLocks noGrp="1"/>
          </p:cNvSpPr>
          <p:nvPr>
            <p:ph type="title"/>
          </p:nvPr>
        </p:nvSpPr>
        <p:spPr>
          <a:xfrm>
            <a:off x="838200" y="681038"/>
            <a:ext cx="10515600" cy="855532"/>
          </a:xfrm>
        </p:spPr>
        <p:txBody>
          <a:bodyPr>
            <a:normAutofit/>
          </a:bodyPr>
          <a:lstStyle/>
          <a:p>
            <a:r>
              <a:rPr lang="en-US" sz="3200" b="1" dirty="0">
                <a:solidFill>
                  <a:srgbClr val="FF0000"/>
                </a:solidFill>
              </a:rPr>
              <a:t>OVERVIEW</a:t>
            </a:r>
            <a:endParaRPr lang="en-IN" sz="3200" b="1" dirty="0">
              <a:solidFill>
                <a:srgbClr val="FF0000"/>
              </a:solidFill>
            </a:endParaRPr>
          </a:p>
        </p:txBody>
      </p:sp>
      <p:sp>
        <p:nvSpPr>
          <p:cNvPr id="3" name="Content Placeholder 2">
            <a:extLst>
              <a:ext uri="{FF2B5EF4-FFF2-40B4-BE49-F238E27FC236}">
                <a16:creationId xmlns:a16="http://schemas.microsoft.com/office/drawing/2014/main" id="{FE689AAA-1692-2A7C-4CEC-3F370C0A75FC}"/>
              </a:ext>
            </a:extLst>
          </p:cNvPr>
          <p:cNvSpPr>
            <a:spLocks noGrp="1"/>
          </p:cNvSpPr>
          <p:nvPr>
            <p:ph idx="1"/>
          </p:nvPr>
        </p:nvSpPr>
        <p:spPr>
          <a:xfrm>
            <a:off x="838199" y="1536570"/>
            <a:ext cx="10898171" cy="4883084"/>
          </a:xfrm>
        </p:spPr>
        <p:txBody>
          <a:bodyPr>
            <a:normAutofit/>
          </a:bodyPr>
          <a:lstStyle/>
          <a:p>
            <a:pPr marL="0" indent="0">
              <a:buNone/>
            </a:pPr>
            <a:r>
              <a:rPr lang="en-US" sz="2000" dirty="0">
                <a:solidFill>
                  <a:srgbClr val="7030A0"/>
                </a:solidFill>
              </a:rPr>
              <a:t>Unit 1: </a:t>
            </a:r>
          </a:p>
          <a:p>
            <a:pPr marL="0" indent="0">
              <a:spcBef>
                <a:spcPts val="0"/>
              </a:spcBef>
              <a:spcAft>
                <a:spcPts val="600"/>
              </a:spcAft>
              <a:buNone/>
            </a:pPr>
            <a:r>
              <a:rPr lang="en-US" sz="2000" dirty="0"/>
              <a:t>Need, Basic Guidelines, and Process for Value Education</a:t>
            </a:r>
          </a:p>
          <a:p>
            <a:pPr marL="0" indent="0">
              <a:buNone/>
            </a:pPr>
            <a:r>
              <a:rPr lang="en-US" sz="2000" dirty="0">
                <a:solidFill>
                  <a:srgbClr val="0070C0"/>
                </a:solidFill>
              </a:rPr>
              <a:t>Unit 2: </a:t>
            </a:r>
          </a:p>
          <a:p>
            <a:pPr marL="0" indent="0">
              <a:spcBef>
                <a:spcPts val="0"/>
              </a:spcBef>
              <a:spcAft>
                <a:spcPts val="600"/>
              </a:spcAft>
              <a:buNone/>
            </a:pPr>
            <a:r>
              <a:rPr lang="en-US" sz="2000" dirty="0"/>
              <a:t>Understanding Harmony in the Human Being </a:t>
            </a:r>
          </a:p>
          <a:p>
            <a:pPr marL="0" indent="0">
              <a:buNone/>
            </a:pPr>
            <a:r>
              <a:rPr lang="en-US" sz="2000" dirty="0">
                <a:solidFill>
                  <a:srgbClr val="00B050"/>
                </a:solidFill>
              </a:rPr>
              <a:t>Unit 3: </a:t>
            </a:r>
          </a:p>
          <a:p>
            <a:pPr marL="0" indent="0">
              <a:spcBef>
                <a:spcPts val="0"/>
              </a:spcBef>
              <a:spcAft>
                <a:spcPts val="600"/>
              </a:spcAft>
              <a:buNone/>
            </a:pPr>
            <a:r>
              <a:rPr lang="en-US" sz="2000" dirty="0"/>
              <a:t>Understanding Harmony in the Family and Society</a:t>
            </a:r>
          </a:p>
          <a:p>
            <a:pPr marL="0" indent="0">
              <a:buNone/>
            </a:pPr>
            <a:r>
              <a:rPr lang="en-US" sz="2000" dirty="0">
                <a:solidFill>
                  <a:srgbClr val="FFC000"/>
                </a:solidFill>
              </a:rPr>
              <a:t>Unit 4: </a:t>
            </a:r>
          </a:p>
          <a:p>
            <a:pPr marL="0" indent="0">
              <a:spcBef>
                <a:spcPts val="0"/>
              </a:spcBef>
              <a:spcAft>
                <a:spcPts val="600"/>
              </a:spcAft>
              <a:buNone/>
            </a:pPr>
            <a:r>
              <a:rPr lang="en-US" sz="2000" dirty="0"/>
              <a:t>Understanding Harmony  in the Nature and Existence</a:t>
            </a:r>
          </a:p>
          <a:p>
            <a:pPr marL="0" indent="0">
              <a:buNone/>
            </a:pPr>
            <a:r>
              <a:rPr lang="en-US" sz="2000" dirty="0">
                <a:solidFill>
                  <a:srgbClr val="C00000"/>
                </a:solidFill>
              </a:rPr>
              <a:t>Unit 5: </a:t>
            </a:r>
          </a:p>
          <a:p>
            <a:pPr marL="0" indent="0">
              <a:spcBef>
                <a:spcPts val="0"/>
              </a:spcBef>
              <a:spcAft>
                <a:spcPts val="600"/>
              </a:spcAft>
              <a:buNone/>
            </a:pPr>
            <a:r>
              <a:rPr lang="en-US" sz="2000" dirty="0"/>
              <a:t>Implications of the Holistic Understanding of Harmony on Professional Ethics</a:t>
            </a:r>
            <a:endParaRPr lang="en-IN" sz="2000" dirty="0"/>
          </a:p>
        </p:txBody>
      </p:sp>
      <p:pic>
        <p:nvPicPr>
          <p:cNvPr id="4" name="Picture 3">
            <a:extLst>
              <a:ext uri="{FF2B5EF4-FFF2-40B4-BE49-F238E27FC236}">
                <a16:creationId xmlns:a16="http://schemas.microsoft.com/office/drawing/2014/main" id="{5AA7EEA3-0C90-C258-AA76-12B504A61C7C}"/>
              </a:ext>
            </a:extLst>
          </p:cNvPr>
          <p:cNvPicPr>
            <a:picLocks noChangeAspect="1"/>
          </p:cNvPicPr>
          <p:nvPr/>
        </p:nvPicPr>
        <p:blipFill>
          <a:blip r:embed="rId2"/>
          <a:stretch>
            <a:fillRect/>
          </a:stretch>
        </p:blipFill>
        <p:spPr>
          <a:xfrm>
            <a:off x="9454659" y="0"/>
            <a:ext cx="2737341" cy="926672"/>
          </a:xfrm>
          <a:prstGeom prst="rect">
            <a:avLst/>
          </a:prstGeom>
        </p:spPr>
      </p:pic>
      <p:pic>
        <p:nvPicPr>
          <p:cNvPr id="5" name="Picture 4">
            <a:extLst>
              <a:ext uri="{FF2B5EF4-FFF2-40B4-BE49-F238E27FC236}">
                <a16:creationId xmlns:a16="http://schemas.microsoft.com/office/drawing/2014/main" id="{D2E19F5C-AEFB-D36B-03A1-AE19332E7C37}"/>
              </a:ext>
            </a:extLst>
          </p:cNvPr>
          <p:cNvPicPr>
            <a:picLocks noChangeAspect="1"/>
          </p:cNvPicPr>
          <p:nvPr/>
        </p:nvPicPr>
        <p:blipFill>
          <a:blip r:embed="rId3"/>
          <a:stretch>
            <a:fillRect/>
          </a:stretch>
        </p:blipFill>
        <p:spPr>
          <a:xfrm>
            <a:off x="9936145" y="1687398"/>
            <a:ext cx="1800225" cy="3808429"/>
          </a:xfrm>
          <a:prstGeom prst="rect">
            <a:avLst/>
          </a:prstGeom>
        </p:spPr>
      </p:pic>
    </p:spTree>
    <p:extLst>
      <p:ext uri="{BB962C8B-B14F-4D97-AF65-F5344CB8AC3E}">
        <p14:creationId xmlns:p14="http://schemas.microsoft.com/office/powerpoint/2010/main" val="2869848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38175" y="1057274"/>
            <a:ext cx="10706100" cy="4837855"/>
          </a:xfrm>
        </p:spPr>
        <p:txBody>
          <a:bodyPr>
            <a:noAutofit/>
          </a:bodyPr>
          <a:lstStyle/>
          <a:p>
            <a:pPr algn="just">
              <a:spcAft>
                <a:spcPts val="0"/>
              </a:spcAft>
            </a:pPr>
            <a:r>
              <a:rPr lang="en-US" sz="1800" b="1" i="0" dirty="0">
                <a:effectLst/>
                <a:latin typeface="Times New Roman" panose="02020603050405020304" pitchFamily="18" charset="0"/>
              </a:rPr>
              <a:t>What are the requirements to fulfil basic human aspirations? (OR) What is the program to fulfil the basic human aspirations? Explain (OR) Explain the basic requirements to fulfil human aspirations. Give the correct priority among them. (</a:t>
            </a:r>
            <a:r>
              <a:rPr lang="en-US" sz="1800" b="1" dirty="0">
                <a:latin typeface="Times New Roman" panose="02020603050405020304" pitchFamily="18" charset="0"/>
              </a:rPr>
              <a:t>OR) </a:t>
            </a:r>
            <a:r>
              <a:rPr lang="en-US" sz="1800" b="1" i="0" dirty="0">
                <a:effectLst/>
                <a:latin typeface="Times New Roman" panose="02020603050405020304" pitchFamily="18" charset="0"/>
              </a:rPr>
              <a:t>Three things are needed in order to fulfill basic human aspirations–right understanding, right relationships and physical facilities. Explain meaning of each one of these. </a:t>
            </a:r>
          </a:p>
          <a:p>
            <a:pPr algn="just">
              <a:spcAft>
                <a:spcPts val="0"/>
              </a:spcAft>
            </a:pPr>
            <a:endParaRPr lang="en-US" sz="1600" b="0" i="0" dirty="0">
              <a:effectLst/>
              <a:latin typeface="Aclonica"/>
            </a:endParaRPr>
          </a:p>
        </p:txBody>
      </p:sp>
      <p:pic>
        <p:nvPicPr>
          <p:cNvPr id="4" name="Picture 3">
            <a:extLst>
              <a:ext uri="{FF2B5EF4-FFF2-40B4-BE49-F238E27FC236}">
                <a16:creationId xmlns:a16="http://schemas.microsoft.com/office/drawing/2014/main" id="{43B344DD-6A9A-F02F-F558-8768477733FF}"/>
              </a:ext>
            </a:extLst>
          </p:cNvPr>
          <p:cNvPicPr>
            <a:picLocks noChangeAspect="1"/>
          </p:cNvPicPr>
          <p:nvPr/>
        </p:nvPicPr>
        <p:blipFill>
          <a:blip r:embed="rId2"/>
          <a:stretch>
            <a:fillRect/>
          </a:stretch>
        </p:blipFill>
        <p:spPr>
          <a:xfrm>
            <a:off x="1743075" y="2214562"/>
            <a:ext cx="7924800" cy="4181475"/>
          </a:xfrm>
          <a:prstGeom prst="rect">
            <a:avLst/>
          </a:prstGeom>
        </p:spPr>
      </p:pic>
      <p:sp>
        <p:nvSpPr>
          <p:cNvPr id="6" name="TextBox 5">
            <a:extLst>
              <a:ext uri="{FF2B5EF4-FFF2-40B4-BE49-F238E27FC236}">
                <a16:creationId xmlns:a16="http://schemas.microsoft.com/office/drawing/2014/main" id="{71B22764-2403-2501-F9C4-D2AAF07F0FEB}"/>
              </a:ext>
            </a:extLst>
          </p:cNvPr>
          <p:cNvSpPr txBox="1"/>
          <p:nvPr/>
        </p:nvSpPr>
        <p:spPr>
          <a:xfrm>
            <a:off x="638175" y="200963"/>
            <a:ext cx="10706100" cy="771814"/>
          </a:xfrm>
          <a:prstGeom prst="rect">
            <a:avLst/>
          </a:prstGeom>
          <a:noFill/>
        </p:spPr>
        <p:txBody>
          <a:bodyPr wrap="square">
            <a:spAutoFit/>
          </a:bodyPr>
          <a:lstStyle/>
          <a:p>
            <a:pPr lvl="0" algn="just">
              <a:lnSpc>
                <a:spcPct val="115000"/>
              </a:lnSpc>
              <a:spcBef>
                <a:spcPts val="5"/>
              </a:spcBef>
              <a:spcAft>
                <a:spcPts val="1000"/>
              </a:spcAft>
            </a:pPr>
            <a:r>
              <a:rPr lang="en-US" sz="2000" b="1" u="sng" dirty="0">
                <a:effectLst/>
                <a:latin typeface="Times New Roman" panose="02020603050405020304" pitchFamily="18" charset="0"/>
                <a:ea typeface="Times New Roman" panose="02020603050405020304" pitchFamily="18" charset="0"/>
                <a:cs typeface="Times New Roman" panose="02020603050405020304" pitchFamily="18" charset="0"/>
              </a:rPr>
              <a:t>4. Right understanding, Relationship and Physical Facilities- the basic requirements for fulfillment of aspirations of every human being with their correct</a:t>
            </a:r>
            <a:r>
              <a:rPr lang="en-US" sz="2000" b="1" u="sng"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u="sng" dirty="0">
                <a:effectLst/>
                <a:latin typeface="Times New Roman" panose="02020603050405020304" pitchFamily="18" charset="0"/>
                <a:ea typeface="Times New Roman" panose="02020603050405020304" pitchFamily="18" charset="0"/>
                <a:cs typeface="Times New Roman" panose="02020603050405020304" pitchFamily="18" charset="0"/>
              </a:rPr>
              <a:t>priority</a:t>
            </a:r>
            <a:endParaRPr lang="en-US" sz="2000" b="1" i="1" u="sng" spc="-15"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4977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38175" y="429470"/>
            <a:ext cx="10706100" cy="5313260"/>
          </a:xfrm>
        </p:spPr>
        <p:txBody>
          <a:bodyPr>
            <a:noAutofit/>
          </a:bodyPr>
          <a:lstStyle/>
          <a:p>
            <a:pPr algn="just">
              <a:spcAft>
                <a:spcPts val="0"/>
              </a:spcAft>
            </a:pPr>
            <a:r>
              <a:rPr lang="en-US" sz="1800" b="1" i="0" dirty="0">
                <a:effectLst/>
                <a:latin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Our basic aspirations are happiness (mutual fulfilment) and prosperity (mutual prosperity). Happiness is ensured by the relationships with other human beings and prosperity is ensured by working on physical facilities.</a:t>
            </a:r>
          </a:p>
          <a:p>
            <a:pPr algn="just">
              <a:spcAft>
                <a:spcPts val="0"/>
              </a:spcAft>
            </a:pPr>
            <a:r>
              <a:rPr lang="en-US" sz="2000" b="1" i="0" dirty="0">
                <a:effectLst/>
                <a:latin typeface="Times New Roman" panose="02020603050405020304" pitchFamily="18" charset="0"/>
                <a:cs typeface="Times New Roman" panose="02020603050405020304" pitchFamily="18" charset="0"/>
              </a:rPr>
              <a:t>Right Understanding: </a:t>
            </a:r>
            <a:r>
              <a:rPr lang="en-US" sz="2000" b="0" i="0" dirty="0">
                <a:effectLst/>
                <a:latin typeface="Times New Roman" panose="02020603050405020304" pitchFamily="18" charset="0"/>
                <a:cs typeface="Times New Roman" panose="02020603050405020304" pitchFamily="18" charset="0"/>
              </a:rPr>
              <a:t>This refers to higher order human skills – the need to learn and utilize our intelligence most effectively.  It helps us to decide how we work for physical facilities and maintain feelings of different relationship with others. It is one of the major tools for fulfilment of our aspirations, which basically need the transformation from animal consciousness to human consciousness.</a:t>
            </a:r>
          </a:p>
          <a:p>
            <a:pPr algn="just">
              <a:spcAft>
                <a:spcPts val="0"/>
              </a:spcAft>
            </a:pPr>
            <a:r>
              <a:rPr lang="en-US" sz="2000" b="1" i="0" dirty="0">
                <a:effectLst/>
                <a:latin typeface="Times New Roman" panose="02020603050405020304" pitchFamily="18" charset="0"/>
                <a:cs typeface="Times New Roman" panose="02020603050405020304" pitchFamily="18" charset="0"/>
              </a:rPr>
              <a:t>Good Relationships: </a:t>
            </a:r>
            <a:r>
              <a:rPr lang="en-US" sz="2000" b="0" i="0" dirty="0">
                <a:effectLst/>
                <a:latin typeface="Times New Roman" panose="02020603050405020304" pitchFamily="18" charset="0"/>
                <a:cs typeface="Times New Roman" panose="02020603050405020304" pitchFamily="18" charset="0"/>
              </a:rPr>
              <a:t>This refers to the interpersonal relationships that a person builds in his or her life – at home, at the workplace and in society.</a:t>
            </a:r>
          </a:p>
          <a:p>
            <a:pPr algn="just">
              <a:spcAft>
                <a:spcPts val="0"/>
              </a:spcAft>
            </a:pPr>
            <a:r>
              <a:rPr lang="en-US" sz="2000" b="1" i="0" dirty="0">
                <a:effectLst/>
                <a:latin typeface="Times New Roman" panose="02020603050405020304" pitchFamily="18" charset="0"/>
                <a:cs typeface="Times New Roman" panose="02020603050405020304" pitchFamily="18" charset="0"/>
              </a:rPr>
              <a:t>Physical Facilities: </a:t>
            </a:r>
            <a:r>
              <a:rPr lang="en-US" sz="2000" b="0" i="0" dirty="0">
                <a:effectLst/>
                <a:latin typeface="Times New Roman" panose="02020603050405020304" pitchFamily="18" charset="0"/>
                <a:cs typeface="Times New Roman" panose="02020603050405020304" pitchFamily="18" charset="0"/>
              </a:rPr>
              <a:t>This includes the physiological needs of individuals and indicates the necessities as well as the comforts of life. It means the feeling of having or being able to have more physical facilities than is needed.</a:t>
            </a:r>
          </a:p>
          <a:p>
            <a:pPr algn="just">
              <a:spcAft>
                <a:spcPts val="0"/>
              </a:spcAft>
            </a:pPr>
            <a:r>
              <a:rPr lang="en-US" sz="2000" b="0" i="0" dirty="0">
                <a:effectLst/>
                <a:latin typeface="Times New Roman" panose="02020603050405020304" pitchFamily="18" charset="0"/>
                <a:cs typeface="Times New Roman" panose="02020603050405020304" pitchFamily="18" charset="0"/>
              </a:rPr>
              <a:t>In order to resolve the issues in human relationships, we need to understand them first, and this would come from ‘right understanding of relationship’. Similarly in order to be prosperous and to enrich nature, we need to have the ‘right understanding’. The ‘right understanding’ will enable us to work out our requirements for physical facilities and hence correctly distinguish the difference between wealth and prosperity. With nature as well, we need to understand the harmony in nature, and how we can complement this harmony.</a:t>
            </a:r>
          </a:p>
        </p:txBody>
      </p:sp>
    </p:spTree>
    <p:extLst>
      <p:ext uri="{BB962C8B-B14F-4D97-AF65-F5344CB8AC3E}">
        <p14:creationId xmlns:p14="http://schemas.microsoft.com/office/powerpoint/2010/main" val="1246043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Placeholder 18">
            <a:extLst>
              <a:ext uri="{FF2B5EF4-FFF2-40B4-BE49-F238E27FC236}">
                <a16:creationId xmlns:a16="http://schemas.microsoft.com/office/drawing/2014/main" id="{670946C0-875A-3BBC-24B2-D068A56D4811}"/>
              </a:ext>
            </a:extLst>
          </p:cNvPr>
          <p:cNvSpPr>
            <a:spLocks noGrp="1"/>
          </p:cNvSpPr>
          <p:nvPr>
            <p:ph type="body" sz="quarter" idx="13"/>
          </p:nvPr>
        </p:nvSpPr>
        <p:spPr bwMode="auto">
          <a:xfrm>
            <a:off x="1244600" y="609600"/>
            <a:ext cx="94234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Symbol" pitchFamily="18" charset="2"/>
              <a:buNone/>
            </a:pPr>
            <a:r>
              <a:rPr altLang="en-US" sz="2000" dirty="0"/>
              <a:t>Q: Does an AC help us resolve our discomfort &amp; unhappiness?</a:t>
            </a:r>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altLang="en-US" sz="2000" dirty="0"/>
          </a:p>
          <a:p>
            <a:pPr>
              <a:buFont typeface="Symbol" pitchFamily="18" charset="2"/>
              <a:buNone/>
            </a:pPr>
            <a:endParaRPr lang="en-IN" altLang="en-US" sz="2000" dirty="0"/>
          </a:p>
          <a:p>
            <a:pPr>
              <a:buFont typeface="Symbol" pitchFamily="18" charset="2"/>
              <a:buNone/>
            </a:pPr>
            <a:endParaRPr altLang="en-US" sz="2000" dirty="0"/>
          </a:p>
          <a:p>
            <a:pPr>
              <a:buFont typeface="Symbol" pitchFamily="18" charset="2"/>
              <a:buNone/>
            </a:pPr>
            <a:endParaRPr lang="en-US" altLang="en-US" sz="2000" dirty="0"/>
          </a:p>
          <a:p>
            <a:pPr>
              <a:buFont typeface="Symbol" pitchFamily="18" charset="2"/>
              <a:buNone/>
            </a:pPr>
            <a:endParaRPr altLang="en-US" sz="2000" dirty="0"/>
          </a:p>
          <a:p>
            <a:r>
              <a:rPr altLang="en-US" sz="2000" dirty="0"/>
              <a:t>An AC does help resolve the physical discomfort</a:t>
            </a:r>
          </a:p>
          <a:p>
            <a:r>
              <a:rPr lang="en-GB" altLang="en-US" sz="2000" dirty="0"/>
              <a:t>However, it is not clear that the AC provides any relief from unhappiness</a:t>
            </a:r>
          </a:p>
        </p:txBody>
      </p:sp>
      <p:sp>
        <p:nvSpPr>
          <p:cNvPr id="17" name="Rectangle 16">
            <a:extLst>
              <a:ext uri="{FF2B5EF4-FFF2-40B4-BE49-F238E27FC236}">
                <a16:creationId xmlns:a16="http://schemas.microsoft.com/office/drawing/2014/main" id="{174D8249-7514-694F-2411-D4787A1C965B}"/>
              </a:ext>
            </a:extLst>
          </p:cNvPr>
          <p:cNvSpPr/>
          <p:nvPr/>
        </p:nvSpPr>
        <p:spPr bwMode="auto">
          <a:xfrm>
            <a:off x="2590800" y="2935288"/>
            <a:ext cx="2209800" cy="1676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defRPr/>
            </a:pPr>
            <a:r>
              <a:rPr lang="en-US" sz="2400" b="1" dirty="0">
                <a:solidFill>
                  <a:srgbClr val="FFFFFF"/>
                </a:solidFill>
                <a:cs typeface="Arial" charset="0"/>
              </a:rPr>
              <a:t>RELATIONSHIP  </a:t>
            </a:r>
            <a:endParaRPr lang="en-US" sz="2400" b="1" i="1" dirty="0">
              <a:solidFill>
                <a:srgbClr val="FFFFFF"/>
              </a:solidFill>
              <a:cs typeface="Arial" charset="0"/>
            </a:endParaRPr>
          </a:p>
          <a:p>
            <a:pPr algn="ctr">
              <a:lnSpc>
                <a:spcPct val="90000"/>
              </a:lnSpc>
              <a:spcBef>
                <a:spcPct val="20000"/>
              </a:spcBef>
              <a:buSzPct val="75000"/>
              <a:buFont typeface="Symbol" pitchFamily="18" charset="2"/>
              <a:buNone/>
              <a:defRPr/>
            </a:pPr>
            <a:r>
              <a:rPr lang="en-US" sz="2400" b="1" dirty="0">
                <a:solidFill>
                  <a:srgbClr val="FFFFFF"/>
                </a:solidFill>
                <a:cs typeface="Arial" charset="0"/>
              </a:rPr>
              <a:t>with human being</a:t>
            </a:r>
            <a:endParaRPr lang="en-US" sz="2400" b="1" i="1" dirty="0">
              <a:solidFill>
                <a:srgbClr val="FFFFFF"/>
              </a:solidFill>
              <a:cs typeface="Arial" charset="0"/>
            </a:endParaRPr>
          </a:p>
        </p:txBody>
      </p:sp>
      <p:sp>
        <p:nvSpPr>
          <p:cNvPr id="18" name="Rectangle 5">
            <a:extLst>
              <a:ext uri="{FF2B5EF4-FFF2-40B4-BE49-F238E27FC236}">
                <a16:creationId xmlns:a16="http://schemas.microsoft.com/office/drawing/2014/main" id="{20BD5FCE-489A-4703-A14A-9C2801971C90}"/>
              </a:ext>
            </a:extLst>
          </p:cNvPr>
          <p:cNvSpPr/>
          <p:nvPr/>
        </p:nvSpPr>
        <p:spPr bwMode="auto">
          <a:xfrm>
            <a:off x="5562600" y="2916238"/>
            <a:ext cx="2667000" cy="16764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FFFF"/>
                </a:solidFill>
                <a:cs typeface="Arial" charset="0"/>
              </a:rPr>
              <a:t>AIR CONDITIONER</a:t>
            </a:r>
          </a:p>
        </p:txBody>
      </p:sp>
      <p:sp>
        <p:nvSpPr>
          <p:cNvPr id="21" name="Rectangle 20">
            <a:extLst>
              <a:ext uri="{FF2B5EF4-FFF2-40B4-BE49-F238E27FC236}">
                <a16:creationId xmlns:a16="http://schemas.microsoft.com/office/drawing/2014/main" id="{F5A6BA3F-B527-A825-0064-15D3EAFBCE58}"/>
              </a:ext>
            </a:extLst>
          </p:cNvPr>
          <p:cNvSpPr/>
          <p:nvPr/>
        </p:nvSpPr>
        <p:spPr bwMode="auto">
          <a:xfrm>
            <a:off x="3429000" y="1143000"/>
            <a:ext cx="3810000" cy="13716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FFFF"/>
                </a:solidFill>
                <a:cs typeface="Arial" charset="0"/>
              </a:rPr>
              <a:t>RIGHT UNDERSTANDING</a:t>
            </a:r>
            <a:endParaRPr lang="en-US" sz="2400" b="1" i="1" dirty="0">
              <a:solidFill>
                <a:srgbClr val="FFFFFF"/>
              </a:solidFill>
              <a:cs typeface="Arial" charset="0"/>
            </a:endParaRPr>
          </a:p>
          <a:p>
            <a:pPr algn="ctr">
              <a:lnSpc>
                <a:spcPct val="90000"/>
              </a:lnSpc>
              <a:spcBef>
                <a:spcPct val="20000"/>
              </a:spcBef>
              <a:buSzPct val="75000"/>
              <a:defRPr/>
            </a:pPr>
            <a:r>
              <a:rPr lang="en-US" sz="2400" b="1" dirty="0">
                <a:solidFill>
                  <a:srgbClr val="FFFFFF"/>
                </a:solidFill>
                <a:cs typeface="Arial" charset="0"/>
              </a:rPr>
              <a:t>in the self</a:t>
            </a:r>
          </a:p>
        </p:txBody>
      </p:sp>
      <p:cxnSp>
        <p:nvCxnSpPr>
          <p:cNvPr id="29701" name="Straight Arrow Connector 15">
            <a:extLst>
              <a:ext uri="{FF2B5EF4-FFF2-40B4-BE49-F238E27FC236}">
                <a16:creationId xmlns:a16="http://schemas.microsoft.com/office/drawing/2014/main" id="{825D3E4D-A25E-69EB-3E33-F3FBBD789AEE}"/>
              </a:ext>
            </a:extLst>
          </p:cNvPr>
          <p:cNvCxnSpPr>
            <a:cxnSpLocks noChangeShapeType="1"/>
            <a:stCxn id="21" idx="2"/>
            <a:endCxn id="17" idx="0"/>
          </p:cNvCxnSpPr>
          <p:nvPr/>
        </p:nvCxnSpPr>
        <p:spPr bwMode="auto">
          <a:xfrm rot="5400000">
            <a:off x="4304506" y="1905794"/>
            <a:ext cx="420688" cy="1638300"/>
          </a:xfrm>
          <a:prstGeom prst="straightConnector1">
            <a:avLst/>
          </a:prstGeom>
          <a:noFill/>
          <a:ln w="38100" algn="ctr">
            <a:solidFill>
              <a:schemeClr val="bg1">
                <a:lumMod val="85000"/>
              </a:schemeClr>
            </a:solidFill>
            <a:round/>
            <a:headEnd/>
            <a:tailEnd type="arrow" w="med" len="med"/>
          </a:ln>
        </p:spPr>
      </p:cxnSp>
      <p:cxnSp>
        <p:nvCxnSpPr>
          <p:cNvPr id="25" name="Straight Arrow Connector 24">
            <a:extLst>
              <a:ext uri="{FF2B5EF4-FFF2-40B4-BE49-F238E27FC236}">
                <a16:creationId xmlns:a16="http://schemas.microsoft.com/office/drawing/2014/main" id="{97D2B91E-9EE7-4BAE-60B7-44979B0375DD}"/>
              </a:ext>
            </a:extLst>
          </p:cNvPr>
          <p:cNvCxnSpPr>
            <a:stCxn id="21" idx="2"/>
            <a:endCxn id="18" idx="0"/>
          </p:cNvCxnSpPr>
          <p:nvPr/>
        </p:nvCxnSpPr>
        <p:spPr bwMode="auto">
          <a:xfrm rot="16200000" flipH="1">
            <a:off x="5914231" y="1934369"/>
            <a:ext cx="401638" cy="156210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738327F-F965-149F-D624-12A1C8AF9F70}"/>
              </a:ext>
            </a:extLst>
          </p:cNvPr>
          <p:cNvSpPr/>
          <p:nvPr/>
        </p:nvSpPr>
        <p:spPr bwMode="auto">
          <a:xfrm>
            <a:off x="5410200" y="2916238"/>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1</a:t>
            </a:r>
          </a:p>
        </p:txBody>
      </p:sp>
      <p:sp>
        <p:nvSpPr>
          <p:cNvPr id="29" name="Oval 28">
            <a:extLst>
              <a:ext uri="{FF2B5EF4-FFF2-40B4-BE49-F238E27FC236}">
                <a16:creationId xmlns:a16="http://schemas.microsoft.com/office/drawing/2014/main" id="{C1710920-CC2D-09BB-DDBD-F0B2D9544E7A}"/>
              </a:ext>
            </a:extLst>
          </p:cNvPr>
          <p:cNvSpPr/>
          <p:nvPr/>
        </p:nvSpPr>
        <p:spPr bwMode="auto">
          <a:xfrm>
            <a:off x="2209800" y="28956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30" name="Oval 5">
            <a:extLst>
              <a:ext uri="{FF2B5EF4-FFF2-40B4-BE49-F238E27FC236}">
                <a16:creationId xmlns:a16="http://schemas.microsoft.com/office/drawing/2014/main" id="{3498713C-09C4-F620-1AB9-C3827EDFF6BA}"/>
              </a:ext>
            </a:extLst>
          </p:cNvPr>
          <p:cNvSpPr/>
          <p:nvPr/>
        </p:nvSpPr>
        <p:spPr bwMode="auto">
          <a:xfrm>
            <a:off x="3257550" y="11430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56331" name="Title 18">
            <a:extLst>
              <a:ext uri="{FF2B5EF4-FFF2-40B4-BE49-F238E27FC236}">
                <a16:creationId xmlns:a16="http://schemas.microsoft.com/office/drawing/2014/main" id="{E276E826-379C-80D5-57DF-5691221E82AB}"/>
              </a:ext>
            </a:extLst>
          </p:cNvPr>
          <p:cNvSpPr>
            <a:spLocks noGrp="1"/>
          </p:cNvSpPr>
          <p:nvPr>
            <p:ph type="title"/>
          </p:nvPr>
        </p:nvSpPr>
        <p:spPr bwMode="auto">
          <a:xfrm>
            <a:off x="1524000" y="228600"/>
            <a:ext cx="91440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2200" b="1" dirty="0">
                <a:latin typeface="Arial" panose="020B0604020202020204" pitchFamily="34" charset="0"/>
                <a:cs typeface="Arial" panose="020B0604020202020204" pitchFamily="34" charset="0"/>
              </a:rPr>
              <a:t>Ex: Sitting in a hot room… we are uncomfortable &amp; unhappy</a:t>
            </a:r>
            <a:endParaRPr lang="en-GB" altLang="en-US" sz="2200" b="1"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18">
            <a:extLst>
              <a:ext uri="{FF2B5EF4-FFF2-40B4-BE49-F238E27FC236}">
                <a16:creationId xmlns:a16="http://schemas.microsoft.com/office/drawing/2014/main" id="{EEDA1BB2-09B8-DFB3-742C-24D45BC98040}"/>
              </a:ext>
            </a:extLst>
          </p:cNvPr>
          <p:cNvSpPr>
            <a:spLocks noGrp="1"/>
          </p:cNvSpPr>
          <p:nvPr>
            <p:ph type="body" sz="quarter" idx="13"/>
          </p:nvPr>
        </p:nvSpPr>
        <p:spPr bwMode="auto">
          <a:xfrm>
            <a:off x="211667" y="609600"/>
            <a:ext cx="11827934" cy="5943600"/>
          </a:xfrm>
          <a:ln>
            <a:miter lim="800000"/>
            <a:headEnd/>
            <a:tailEnd/>
          </a:ln>
        </p:spPr>
        <p:txBody>
          <a:bodyPr vert="horz" wrap="square" lIns="91440" tIns="45720" rIns="91440" bIns="45720" numCol="1" rtlCol="0" anchor="t" anchorCtr="0" compatLnSpc="1">
            <a:prstTxWarp prst="textNoShape">
              <a:avLst/>
            </a:prstTxWarp>
            <a:normAutofit fontScale="92500" lnSpcReduction="10000"/>
          </a:bodyPr>
          <a:lstStyle/>
          <a:p>
            <a:pPr>
              <a:buFont typeface="Symbol" pitchFamily="18" charset="2"/>
              <a:buNone/>
              <a:defRPr/>
            </a:pPr>
            <a:r>
              <a:rPr dirty="0">
                <a:latin typeface="Arial" charset="0"/>
                <a:cs typeface="Arial" charset="0"/>
                <a:sym typeface="Wingdings" pitchFamily="2" charset="2"/>
              </a:rPr>
              <a:t>Q: Is the feeling of opposition naturally acceptable? Or do we want to get rid of the feeling of opposition, to resolve the relationship?</a:t>
            </a: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buFont typeface="Symbol" pitchFamily="18" charset="2"/>
              <a:buNone/>
              <a:defRPr/>
            </a:pPr>
            <a:endParaRPr dirty="0">
              <a:latin typeface="Arial" charset="0"/>
              <a:cs typeface="Arial" charset="0"/>
            </a:endParaRPr>
          </a:p>
          <a:p>
            <a:pPr>
              <a:defRPr/>
            </a:pPr>
            <a:r>
              <a:rPr dirty="0">
                <a:latin typeface="Arial" charset="0"/>
                <a:cs typeface="Arial" charset="0"/>
              </a:rPr>
              <a:t>We can see that an AC has no impact in resolving relationship </a:t>
            </a:r>
          </a:p>
          <a:p>
            <a:pPr>
              <a:defRPr/>
            </a:pPr>
            <a:r>
              <a:rPr dirty="0">
                <a:latin typeface="Arial" charset="0"/>
                <a:cs typeface="Arial" charset="0"/>
              </a:rPr>
              <a:t>Physical facility does not have any lasting impact in relationship. E.g. </a:t>
            </a:r>
            <a:r>
              <a:rPr dirty="0">
                <a:latin typeface="Arial" charset="0"/>
                <a:cs typeface="Arial" charset="0"/>
                <a:sym typeface="Wingdings" pitchFamily="2" charset="2"/>
              </a:rPr>
              <a:t>A gift can </a:t>
            </a:r>
            <a:r>
              <a:rPr dirty="0" err="1">
                <a:latin typeface="Arial" charset="0"/>
                <a:cs typeface="Arial" charset="0"/>
                <a:sym typeface="Wingdings" pitchFamily="2" charset="2"/>
              </a:rPr>
              <a:t>atmost</a:t>
            </a:r>
            <a:r>
              <a:rPr dirty="0">
                <a:latin typeface="Arial" charset="0"/>
                <a:cs typeface="Arial" charset="0"/>
                <a:sym typeface="Wingdings" pitchFamily="2" charset="2"/>
              </a:rPr>
              <a:t> distract attention for some time – it is not a solution </a:t>
            </a:r>
            <a:endParaRPr dirty="0">
              <a:latin typeface="Arial" charset="0"/>
              <a:cs typeface="Arial" charset="0"/>
            </a:endParaRPr>
          </a:p>
          <a:p>
            <a:pPr>
              <a:defRPr/>
            </a:pPr>
            <a:r>
              <a:rPr lang="en-GB" dirty="0">
                <a:latin typeface="Arial" charset="0"/>
                <a:cs typeface="Arial" charset="0"/>
              </a:rPr>
              <a:t>Right understanding about relationship and right feeling in oneself is required for resolving the relationship</a:t>
            </a:r>
          </a:p>
        </p:txBody>
      </p:sp>
      <p:sp>
        <p:nvSpPr>
          <p:cNvPr id="17" name="Rectangle 16">
            <a:extLst>
              <a:ext uri="{FF2B5EF4-FFF2-40B4-BE49-F238E27FC236}">
                <a16:creationId xmlns:a16="http://schemas.microsoft.com/office/drawing/2014/main" id="{69D02700-C770-6827-AE34-3D08AD9E9864}"/>
              </a:ext>
            </a:extLst>
          </p:cNvPr>
          <p:cNvSpPr/>
          <p:nvPr/>
        </p:nvSpPr>
        <p:spPr bwMode="auto">
          <a:xfrm>
            <a:off x="2590800" y="3219450"/>
            <a:ext cx="2209800" cy="1676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defRPr/>
            </a:pPr>
            <a:r>
              <a:rPr lang="en-US" sz="2400" b="1" dirty="0">
                <a:solidFill>
                  <a:srgbClr val="FF0000"/>
                </a:solidFill>
                <a:cs typeface="Arial" charset="0"/>
              </a:rPr>
              <a:t>OPPOSITION</a:t>
            </a:r>
          </a:p>
          <a:p>
            <a:pPr algn="ctr">
              <a:lnSpc>
                <a:spcPct val="90000"/>
              </a:lnSpc>
              <a:spcBef>
                <a:spcPct val="20000"/>
              </a:spcBef>
              <a:buSzPct val="75000"/>
              <a:defRPr/>
            </a:pPr>
            <a:r>
              <a:rPr lang="en-US" sz="2400" b="1" dirty="0">
                <a:solidFill>
                  <a:srgbClr val="FF0000"/>
                </a:solidFill>
                <a:cs typeface="Arial" charset="0"/>
              </a:rPr>
              <a:t>IN</a:t>
            </a:r>
          </a:p>
          <a:p>
            <a:pPr algn="ctr">
              <a:lnSpc>
                <a:spcPct val="90000"/>
              </a:lnSpc>
              <a:spcBef>
                <a:spcPct val="20000"/>
              </a:spcBef>
              <a:buSzPct val="75000"/>
              <a:defRPr/>
            </a:pPr>
            <a:r>
              <a:rPr lang="en-US" sz="2400" b="1" dirty="0">
                <a:solidFill>
                  <a:srgbClr val="FF0000"/>
                </a:solidFill>
                <a:cs typeface="Arial" charset="0"/>
              </a:rPr>
              <a:t>RELATIONSHIP</a:t>
            </a:r>
            <a:endParaRPr lang="en-US" sz="2400" b="1" i="1" dirty="0">
              <a:solidFill>
                <a:srgbClr val="FF0000"/>
              </a:solidFill>
              <a:cs typeface="Arial" charset="0"/>
            </a:endParaRPr>
          </a:p>
        </p:txBody>
      </p:sp>
      <p:sp>
        <p:nvSpPr>
          <p:cNvPr id="18" name="Rectangle 5">
            <a:extLst>
              <a:ext uri="{FF2B5EF4-FFF2-40B4-BE49-F238E27FC236}">
                <a16:creationId xmlns:a16="http://schemas.microsoft.com/office/drawing/2014/main" id="{CD2F0D2E-7208-D6B8-BEB7-7E8951856C83}"/>
              </a:ext>
            </a:extLst>
          </p:cNvPr>
          <p:cNvSpPr/>
          <p:nvPr/>
        </p:nvSpPr>
        <p:spPr bwMode="auto">
          <a:xfrm>
            <a:off x="5562600" y="3200400"/>
            <a:ext cx="2667000" cy="16764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FFFF"/>
                </a:solidFill>
                <a:cs typeface="Arial" charset="0"/>
              </a:rPr>
              <a:t>AIR CONDITIONER</a:t>
            </a:r>
          </a:p>
        </p:txBody>
      </p:sp>
      <p:sp>
        <p:nvSpPr>
          <p:cNvPr id="21" name="Rectangle 20">
            <a:extLst>
              <a:ext uri="{FF2B5EF4-FFF2-40B4-BE49-F238E27FC236}">
                <a16:creationId xmlns:a16="http://schemas.microsoft.com/office/drawing/2014/main" id="{78664A70-D902-A25C-80CD-B73988299CD7}"/>
              </a:ext>
            </a:extLst>
          </p:cNvPr>
          <p:cNvSpPr/>
          <p:nvPr/>
        </p:nvSpPr>
        <p:spPr bwMode="auto">
          <a:xfrm>
            <a:off x="3429000" y="1143000"/>
            <a:ext cx="3810000" cy="13716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FFFF"/>
                </a:solidFill>
                <a:cs typeface="Arial" charset="0"/>
              </a:rPr>
              <a:t>RIGHT UNDERSTANDING</a:t>
            </a:r>
            <a:endParaRPr lang="en-US" sz="2400" b="1" i="1" dirty="0">
              <a:solidFill>
                <a:srgbClr val="FFFFFF"/>
              </a:solidFill>
              <a:cs typeface="Arial" charset="0"/>
            </a:endParaRPr>
          </a:p>
          <a:p>
            <a:pPr algn="ctr">
              <a:lnSpc>
                <a:spcPct val="90000"/>
              </a:lnSpc>
              <a:spcBef>
                <a:spcPct val="20000"/>
              </a:spcBef>
              <a:buSzPct val="75000"/>
              <a:defRPr/>
            </a:pPr>
            <a:r>
              <a:rPr lang="en-US" sz="2400" b="1" dirty="0">
                <a:solidFill>
                  <a:srgbClr val="FFFFFF"/>
                </a:solidFill>
                <a:cs typeface="Arial" charset="0"/>
              </a:rPr>
              <a:t>in the self</a:t>
            </a:r>
          </a:p>
        </p:txBody>
      </p:sp>
      <p:cxnSp>
        <p:nvCxnSpPr>
          <p:cNvPr id="29701" name="Straight Arrow Connector 15">
            <a:extLst>
              <a:ext uri="{FF2B5EF4-FFF2-40B4-BE49-F238E27FC236}">
                <a16:creationId xmlns:a16="http://schemas.microsoft.com/office/drawing/2014/main" id="{00B8F440-4B6B-1F73-8A4B-B4A2E5CCE36A}"/>
              </a:ext>
            </a:extLst>
          </p:cNvPr>
          <p:cNvCxnSpPr>
            <a:cxnSpLocks noChangeShapeType="1"/>
            <a:stCxn id="21" idx="2"/>
            <a:endCxn id="17" idx="0"/>
          </p:cNvCxnSpPr>
          <p:nvPr/>
        </p:nvCxnSpPr>
        <p:spPr bwMode="auto">
          <a:xfrm rot="5400000">
            <a:off x="4162425" y="2047875"/>
            <a:ext cx="704850" cy="1638300"/>
          </a:xfrm>
          <a:prstGeom prst="straightConnector1">
            <a:avLst/>
          </a:prstGeom>
          <a:noFill/>
          <a:ln w="38100" algn="ctr">
            <a:solidFill>
              <a:schemeClr val="bg1">
                <a:lumMod val="85000"/>
              </a:schemeClr>
            </a:solidFill>
            <a:round/>
            <a:headEnd/>
            <a:tailEnd type="arrow" w="med" len="med"/>
          </a:ln>
        </p:spPr>
      </p:cxnSp>
      <p:cxnSp>
        <p:nvCxnSpPr>
          <p:cNvPr id="25" name="Straight Arrow Connector 24">
            <a:extLst>
              <a:ext uri="{FF2B5EF4-FFF2-40B4-BE49-F238E27FC236}">
                <a16:creationId xmlns:a16="http://schemas.microsoft.com/office/drawing/2014/main" id="{EC827FEF-44C3-8AC9-6A3A-977855897580}"/>
              </a:ext>
            </a:extLst>
          </p:cNvPr>
          <p:cNvCxnSpPr>
            <a:stCxn id="21" idx="2"/>
            <a:endCxn id="18" idx="0"/>
          </p:cNvCxnSpPr>
          <p:nvPr/>
        </p:nvCxnSpPr>
        <p:spPr bwMode="auto">
          <a:xfrm rot="16200000" flipH="1">
            <a:off x="5772150" y="2076450"/>
            <a:ext cx="685800" cy="156210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BAB93E-B11A-7EAA-6550-7E365F6D2B0D}"/>
              </a:ext>
            </a:extLst>
          </p:cNvPr>
          <p:cNvSpPr/>
          <p:nvPr/>
        </p:nvSpPr>
        <p:spPr bwMode="auto">
          <a:xfrm>
            <a:off x="5410200" y="32004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1</a:t>
            </a:r>
          </a:p>
        </p:txBody>
      </p:sp>
      <p:sp>
        <p:nvSpPr>
          <p:cNvPr id="29" name="Oval 28">
            <a:extLst>
              <a:ext uri="{FF2B5EF4-FFF2-40B4-BE49-F238E27FC236}">
                <a16:creationId xmlns:a16="http://schemas.microsoft.com/office/drawing/2014/main" id="{FED7D38B-BDE6-9AE8-316D-075C8DCD8015}"/>
              </a:ext>
            </a:extLst>
          </p:cNvPr>
          <p:cNvSpPr/>
          <p:nvPr/>
        </p:nvSpPr>
        <p:spPr bwMode="auto">
          <a:xfrm>
            <a:off x="2209800" y="3179763"/>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30" name="Oval 5">
            <a:extLst>
              <a:ext uri="{FF2B5EF4-FFF2-40B4-BE49-F238E27FC236}">
                <a16:creationId xmlns:a16="http://schemas.microsoft.com/office/drawing/2014/main" id="{1700BF6D-2DD6-F86D-7171-8A107107E40B}"/>
              </a:ext>
            </a:extLst>
          </p:cNvPr>
          <p:cNvSpPr/>
          <p:nvPr/>
        </p:nvSpPr>
        <p:spPr bwMode="auto">
          <a:xfrm>
            <a:off x="3257550" y="11430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58379" name="Title 18">
            <a:extLst>
              <a:ext uri="{FF2B5EF4-FFF2-40B4-BE49-F238E27FC236}">
                <a16:creationId xmlns:a16="http://schemas.microsoft.com/office/drawing/2014/main" id="{8D0EB2E3-22EA-1A25-0782-E2306A178677}"/>
              </a:ext>
            </a:extLst>
          </p:cNvPr>
          <p:cNvSpPr>
            <a:spLocks noGrp="1"/>
          </p:cNvSpPr>
          <p:nvPr>
            <p:ph type="title"/>
          </p:nvPr>
        </p:nvSpPr>
        <p:spPr bwMode="auto">
          <a:xfrm>
            <a:off x="1524000" y="152400"/>
            <a:ext cx="91440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2200" b="1" dirty="0">
                <a:latin typeface="Arial" panose="020B0604020202020204" pitchFamily="34" charset="0"/>
                <a:cs typeface="Arial" panose="020B0604020202020204" pitchFamily="34" charset="0"/>
              </a:rPr>
              <a:t>Ex: Sitting in an AC room… with someone we are opposed to…</a:t>
            </a:r>
            <a:endParaRPr lang="en-GB" altLang="en-US" sz="2200" b="1"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18">
            <a:extLst>
              <a:ext uri="{FF2B5EF4-FFF2-40B4-BE49-F238E27FC236}">
                <a16:creationId xmlns:a16="http://schemas.microsoft.com/office/drawing/2014/main" id="{8F543AD6-3FD1-DAB1-9725-08D74D28D658}"/>
              </a:ext>
            </a:extLst>
          </p:cNvPr>
          <p:cNvSpPr>
            <a:spLocks noGrp="1"/>
          </p:cNvSpPr>
          <p:nvPr>
            <p:ph type="body" sz="quarter" idx="13"/>
          </p:nvPr>
        </p:nvSpPr>
        <p:spPr bwMode="auto">
          <a:xfrm>
            <a:off x="702732" y="609600"/>
            <a:ext cx="10710335"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Symbol" pitchFamily="18" charset="2"/>
              <a:buNone/>
            </a:pPr>
            <a:r>
              <a:rPr altLang="en-US" dirty="0"/>
              <a:t>Q: Does the AC help us resolve the contradiction in our thoughts?</a:t>
            </a:r>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dirty="0"/>
          </a:p>
          <a:p>
            <a:pPr>
              <a:buFont typeface="Symbol" pitchFamily="18" charset="2"/>
              <a:buNone/>
            </a:pPr>
            <a:endParaRPr altLang="en-US" sz="3600" dirty="0"/>
          </a:p>
          <a:p>
            <a:pPr>
              <a:buFont typeface="Symbol" pitchFamily="18" charset="2"/>
              <a:buNone/>
            </a:pPr>
            <a:endParaRPr altLang="en-US" sz="3600" dirty="0"/>
          </a:p>
          <a:p>
            <a:r>
              <a:rPr altLang="en-US" dirty="0"/>
              <a:t>We can see that an AC has no impact in resolving contradiction in thoughts</a:t>
            </a:r>
          </a:p>
          <a:p>
            <a:r>
              <a:rPr altLang="en-US" dirty="0"/>
              <a:t>Right understanding is required to resolve contradiction in thoughts</a:t>
            </a:r>
          </a:p>
          <a:p>
            <a:pPr>
              <a:buFont typeface="Symbol" pitchFamily="18" charset="2"/>
              <a:buNone/>
            </a:pPr>
            <a:endParaRPr lang="en-GB" altLang="en-US" dirty="0"/>
          </a:p>
        </p:txBody>
      </p:sp>
      <p:sp>
        <p:nvSpPr>
          <p:cNvPr id="17" name="Rectangle 16">
            <a:extLst>
              <a:ext uri="{FF2B5EF4-FFF2-40B4-BE49-F238E27FC236}">
                <a16:creationId xmlns:a16="http://schemas.microsoft.com/office/drawing/2014/main" id="{3B12D48B-80A8-4C0A-B68D-E9324973138A}"/>
              </a:ext>
            </a:extLst>
          </p:cNvPr>
          <p:cNvSpPr/>
          <p:nvPr/>
        </p:nvSpPr>
        <p:spPr bwMode="auto">
          <a:xfrm>
            <a:off x="2590800" y="3219450"/>
            <a:ext cx="2209800" cy="1676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defRPr/>
            </a:pPr>
            <a:r>
              <a:rPr lang="en-US" sz="2400" b="1" dirty="0">
                <a:solidFill>
                  <a:srgbClr val="FFFFFF"/>
                </a:solidFill>
                <a:cs typeface="Arial" charset="0"/>
              </a:rPr>
              <a:t>RELATIONSHIP  </a:t>
            </a:r>
            <a:endParaRPr lang="en-US" sz="2400" b="1" i="1" dirty="0">
              <a:solidFill>
                <a:srgbClr val="FFFFFF"/>
              </a:solidFill>
              <a:cs typeface="Arial" charset="0"/>
            </a:endParaRPr>
          </a:p>
          <a:p>
            <a:pPr algn="ctr">
              <a:lnSpc>
                <a:spcPct val="90000"/>
              </a:lnSpc>
              <a:spcBef>
                <a:spcPct val="20000"/>
              </a:spcBef>
              <a:buSzPct val="75000"/>
              <a:buFont typeface="Symbol" pitchFamily="18" charset="2"/>
              <a:buNone/>
              <a:defRPr/>
            </a:pPr>
            <a:r>
              <a:rPr lang="en-US" sz="2400" b="1" dirty="0">
                <a:solidFill>
                  <a:srgbClr val="FFFFFF"/>
                </a:solidFill>
                <a:cs typeface="Arial" charset="0"/>
              </a:rPr>
              <a:t>with human beings</a:t>
            </a:r>
            <a:endParaRPr lang="en-US" sz="2400" b="1" i="1" dirty="0">
              <a:solidFill>
                <a:srgbClr val="FFFFFF"/>
              </a:solidFill>
              <a:cs typeface="Arial" charset="0"/>
            </a:endParaRPr>
          </a:p>
        </p:txBody>
      </p:sp>
      <p:sp>
        <p:nvSpPr>
          <p:cNvPr id="18" name="Rectangle 5">
            <a:extLst>
              <a:ext uri="{FF2B5EF4-FFF2-40B4-BE49-F238E27FC236}">
                <a16:creationId xmlns:a16="http://schemas.microsoft.com/office/drawing/2014/main" id="{A63DF2EC-A953-95A4-B7FB-AE9EC0539A96}"/>
              </a:ext>
            </a:extLst>
          </p:cNvPr>
          <p:cNvSpPr/>
          <p:nvPr/>
        </p:nvSpPr>
        <p:spPr bwMode="auto">
          <a:xfrm>
            <a:off x="5562600" y="3200400"/>
            <a:ext cx="2667000" cy="16764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FFFF"/>
                </a:solidFill>
                <a:cs typeface="Arial" charset="0"/>
              </a:rPr>
              <a:t>AIR CONDITIONER</a:t>
            </a:r>
          </a:p>
        </p:txBody>
      </p:sp>
      <p:sp>
        <p:nvSpPr>
          <p:cNvPr id="21" name="Rectangle 20">
            <a:extLst>
              <a:ext uri="{FF2B5EF4-FFF2-40B4-BE49-F238E27FC236}">
                <a16:creationId xmlns:a16="http://schemas.microsoft.com/office/drawing/2014/main" id="{CF3AC2B8-08E2-B168-D8D6-04150D032782}"/>
              </a:ext>
            </a:extLst>
          </p:cNvPr>
          <p:cNvSpPr/>
          <p:nvPr/>
        </p:nvSpPr>
        <p:spPr bwMode="auto">
          <a:xfrm>
            <a:off x="3429000" y="1143000"/>
            <a:ext cx="3810000" cy="13716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SzPct val="75000"/>
              <a:buFont typeface="Symbol" pitchFamily="18" charset="2"/>
              <a:buNone/>
              <a:defRPr/>
            </a:pPr>
            <a:r>
              <a:rPr lang="en-US" sz="2400" b="1" dirty="0">
                <a:solidFill>
                  <a:srgbClr val="FF0000"/>
                </a:solidFill>
                <a:cs typeface="Arial" charset="0"/>
              </a:rPr>
              <a:t>CONTRADICTION</a:t>
            </a:r>
          </a:p>
          <a:p>
            <a:pPr algn="ctr">
              <a:lnSpc>
                <a:spcPct val="90000"/>
              </a:lnSpc>
              <a:spcBef>
                <a:spcPct val="20000"/>
              </a:spcBef>
              <a:buSzPct val="75000"/>
              <a:buFont typeface="Symbol" pitchFamily="18" charset="2"/>
              <a:buNone/>
              <a:defRPr/>
            </a:pPr>
            <a:r>
              <a:rPr lang="en-US" sz="2400" b="1" dirty="0">
                <a:solidFill>
                  <a:srgbClr val="FF0000"/>
                </a:solidFill>
                <a:cs typeface="Arial" charset="0"/>
              </a:rPr>
              <a:t>IN</a:t>
            </a:r>
          </a:p>
          <a:p>
            <a:pPr algn="ctr">
              <a:lnSpc>
                <a:spcPct val="90000"/>
              </a:lnSpc>
              <a:spcBef>
                <a:spcPct val="20000"/>
              </a:spcBef>
              <a:buSzPct val="75000"/>
              <a:buFont typeface="Symbol" pitchFamily="18" charset="2"/>
              <a:buNone/>
              <a:defRPr/>
            </a:pPr>
            <a:r>
              <a:rPr lang="en-US" sz="2400" b="1" dirty="0">
                <a:solidFill>
                  <a:srgbClr val="FF0000"/>
                </a:solidFill>
                <a:cs typeface="Arial" charset="0"/>
              </a:rPr>
              <a:t>THOUGHTS</a:t>
            </a:r>
          </a:p>
        </p:txBody>
      </p:sp>
      <p:cxnSp>
        <p:nvCxnSpPr>
          <p:cNvPr id="29701" name="Straight Arrow Connector 15">
            <a:extLst>
              <a:ext uri="{FF2B5EF4-FFF2-40B4-BE49-F238E27FC236}">
                <a16:creationId xmlns:a16="http://schemas.microsoft.com/office/drawing/2014/main" id="{519AC813-DB04-5F7F-7C7E-510E094A156B}"/>
              </a:ext>
            </a:extLst>
          </p:cNvPr>
          <p:cNvCxnSpPr>
            <a:cxnSpLocks noChangeShapeType="1"/>
            <a:stCxn id="21" idx="2"/>
            <a:endCxn id="17" idx="0"/>
          </p:cNvCxnSpPr>
          <p:nvPr/>
        </p:nvCxnSpPr>
        <p:spPr bwMode="auto">
          <a:xfrm rot="5400000">
            <a:off x="4162425" y="2047875"/>
            <a:ext cx="704850" cy="1638300"/>
          </a:xfrm>
          <a:prstGeom prst="straightConnector1">
            <a:avLst/>
          </a:prstGeom>
          <a:noFill/>
          <a:ln w="38100" algn="ctr">
            <a:solidFill>
              <a:schemeClr val="bg1">
                <a:lumMod val="85000"/>
              </a:schemeClr>
            </a:solidFill>
            <a:round/>
            <a:headEnd/>
            <a:tailEnd type="arrow" w="med" len="med"/>
          </a:ln>
        </p:spPr>
      </p:cxnSp>
      <p:cxnSp>
        <p:nvCxnSpPr>
          <p:cNvPr id="25" name="Straight Arrow Connector 24">
            <a:extLst>
              <a:ext uri="{FF2B5EF4-FFF2-40B4-BE49-F238E27FC236}">
                <a16:creationId xmlns:a16="http://schemas.microsoft.com/office/drawing/2014/main" id="{0F226A8A-F4FB-1005-3FC0-E9ADE3E82D27}"/>
              </a:ext>
            </a:extLst>
          </p:cNvPr>
          <p:cNvCxnSpPr>
            <a:stCxn id="21" idx="2"/>
            <a:endCxn id="18" idx="0"/>
          </p:cNvCxnSpPr>
          <p:nvPr/>
        </p:nvCxnSpPr>
        <p:spPr bwMode="auto">
          <a:xfrm rot="16200000" flipH="1">
            <a:off x="5772150" y="2076450"/>
            <a:ext cx="685800" cy="156210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9F9F442-BC91-6464-FA7C-E64E1743CC76}"/>
              </a:ext>
            </a:extLst>
          </p:cNvPr>
          <p:cNvSpPr/>
          <p:nvPr/>
        </p:nvSpPr>
        <p:spPr bwMode="auto">
          <a:xfrm>
            <a:off x="5410200" y="32004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1</a:t>
            </a:r>
          </a:p>
        </p:txBody>
      </p:sp>
      <p:sp>
        <p:nvSpPr>
          <p:cNvPr id="29" name="Oval 28">
            <a:extLst>
              <a:ext uri="{FF2B5EF4-FFF2-40B4-BE49-F238E27FC236}">
                <a16:creationId xmlns:a16="http://schemas.microsoft.com/office/drawing/2014/main" id="{C700EF51-7B47-C007-464D-F199BBDC1D12}"/>
              </a:ext>
            </a:extLst>
          </p:cNvPr>
          <p:cNvSpPr/>
          <p:nvPr/>
        </p:nvSpPr>
        <p:spPr bwMode="auto">
          <a:xfrm>
            <a:off x="2209800" y="3179763"/>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30" name="Oval 5">
            <a:extLst>
              <a:ext uri="{FF2B5EF4-FFF2-40B4-BE49-F238E27FC236}">
                <a16:creationId xmlns:a16="http://schemas.microsoft.com/office/drawing/2014/main" id="{09429A8E-F853-5041-B52A-4BF5DD610CDF}"/>
              </a:ext>
            </a:extLst>
          </p:cNvPr>
          <p:cNvSpPr/>
          <p:nvPr/>
        </p:nvSpPr>
        <p:spPr bwMode="auto">
          <a:xfrm>
            <a:off x="3257550" y="1143000"/>
            <a:ext cx="4572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800080"/>
                </a:solidFill>
              </a:rPr>
              <a:t>?</a:t>
            </a:r>
          </a:p>
        </p:txBody>
      </p:sp>
      <p:sp>
        <p:nvSpPr>
          <p:cNvPr id="60427" name="Title 18">
            <a:extLst>
              <a:ext uri="{FF2B5EF4-FFF2-40B4-BE49-F238E27FC236}">
                <a16:creationId xmlns:a16="http://schemas.microsoft.com/office/drawing/2014/main" id="{69313B50-2BF2-9029-82AF-EDD9A0F4E4BD}"/>
              </a:ext>
            </a:extLst>
          </p:cNvPr>
          <p:cNvSpPr>
            <a:spLocks noGrp="1"/>
          </p:cNvSpPr>
          <p:nvPr>
            <p:ph type="title"/>
          </p:nvPr>
        </p:nvSpPr>
        <p:spPr bwMode="auto">
          <a:xfrm>
            <a:off x="1524000" y="143936"/>
            <a:ext cx="91440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2200" b="1" dirty="0">
                <a:latin typeface="Arial" panose="020B0604020202020204" pitchFamily="34" charset="0"/>
                <a:cs typeface="Arial" panose="020B0604020202020204" pitchFamily="34" charset="0"/>
              </a:rPr>
              <a:t>Ex: Sitting alone in an AC room… thinking about one we oppose...</a:t>
            </a:r>
            <a:endParaRPr lang="en-GB" altLang="en-US" sz="2200" b="1"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505670"/>
            <a:ext cx="10706100" cy="5313260"/>
          </a:xfrm>
        </p:spPr>
        <p:txBody>
          <a:bodyPr>
            <a:noAutofit/>
          </a:bodyPr>
          <a:lstStyle/>
          <a:p>
            <a:pPr algn="l">
              <a:spcAft>
                <a:spcPts val="0"/>
              </a:spcAft>
            </a:pPr>
            <a:r>
              <a:rPr lang="en-US" sz="2000" b="1" i="0" dirty="0">
                <a:effectLst/>
                <a:latin typeface="Times New Roman" panose="02020603050405020304" pitchFamily="18" charset="0"/>
                <a:cs typeface="Times New Roman" panose="02020603050405020304" pitchFamily="18" charset="0"/>
              </a:rPr>
              <a:t>“Physical facilities are necessary and complete for animals, while they are necessary but not complete for humans.” Comment.  (Or) Explain how physical facilities are necessary but not complete for humans while they are complete for animals.  (Or) Physical facilities are necessary but not complete for human being. Do you agree with this statement? Support your answer with reasons and examples.</a:t>
            </a:r>
          </a:p>
          <a:p>
            <a:pPr algn="l">
              <a:spcAft>
                <a:spcPts val="0"/>
              </a:spcAft>
            </a:pPr>
            <a:r>
              <a:rPr lang="en-US" sz="2000" b="0" i="0" dirty="0">
                <a:effectLst/>
                <a:latin typeface="Times New Roman" panose="02020603050405020304" pitchFamily="18" charset="0"/>
                <a:cs typeface="Times New Roman" panose="02020603050405020304" pitchFamily="18" charset="0"/>
              </a:rPr>
              <a:t>Physical facilities are necessary and complete for animals, while they are necessary but not complete for humans. It is easy to verify.</a:t>
            </a:r>
          </a:p>
          <a:p>
            <a:pPr algn="just">
              <a:spcAft>
                <a:spcPts val="0"/>
              </a:spcAft>
            </a:pPr>
            <a:r>
              <a:rPr lang="en-US" sz="2000" b="1" i="0" dirty="0">
                <a:effectLst/>
                <a:latin typeface="Times New Roman" panose="02020603050405020304" pitchFamily="18" charset="0"/>
                <a:cs typeface="Times New Roman" panose="02020603050405020304" pitchFamily="18" charset="0"/>
              </a:rPr>
              <a:t>For Animals</a:t>
            </a:r>
            <a:r>
              <a:rPr lang="en-US" sz="2000" b="0" i="0" dirty="0">
                <a:effectLst/>
                <a:latin typeface="Times New Roman" panose="02020603050405020304" pitchFamily="18" charset="0"/>
                <a:cs typeface="Times New Roman" panose="02020603050405020304" pitchFamily="18" charset="0"/>
              </a:rPr>
              <a:t>: Animals need physical things to survive, mainly to take care of their body. For example; cow will look for food when it is hungry. Once it gets the grass or fodder. It eats it, sits around to chew at leisure. Hence, we can say that as long as animals have physical things, they are largely fine. They don’t desire other things like knowledge or a peaceful animal society or getting a good MBA.</a:t>
            </a:r>
          </a:p>
          <a:p>
            <a:pPr algn="just">
              <a:spcAft>
                <a:spcPts val="0"/>
              </a:spcAft>
            </a:pPr>
            <a:r>
              <a:rPr lang="en-US" sz="2000" b="1" i="0" dirty="0">
                <a:effectLst/>
                <a:latin typeface="Times New Roman" panose="02020603050405020304" pitchFamily="18" charset="0"/>
                <a:cs typeface="Times New Roman" panose="02020603050405020304" pitchFamily="18" charset="0"/>
              </a:rPr>
              <a:t>For Humans</a:t>
            </a:r>
            <a:r>
              <a:rPr lang="en-US" sz="2000" b="0" i="0" dirty="0">
                <a:effectLst/>
                <a:latin typeface="Times New Roman" panose="02020603050405020304" pitchFamily="18" charset="0"/>
                <a:cs typeface="Times New Roman" panose="02020603050405020304" pitchFamily="18" charset="0"/>
              </a:rPr>
              <a:t>: While physical facilities are necessary for human beings, they are not complete by themselves to fulfill our needs. Our needs are more than just physical facilities. We all have other needs, other plans, perhaps we think of going to a movie or reading a book, or go to college, or watch some TV, or spend time with family and friends….. this list is endless. Thus it is easy to see that while physical facilities are necessary for us human beings, they are not complete by themselves to fulfill our needs.</a:t>
            </a:r>
          </a:p>
          <a:p>
            <a:pPr algn="just">
              <a:spcAft>
                <a:spcPts val="0"/>
              </a:spcAft>
            </a:pPr>
            <a:r>
              <a:rPr lang="en-US" sz="2000" b="0" i="0" dirty="0">
                <a:effectLst/>
                <a:latin typeface="Times New Roman" panose="02020603050405020304" pitchFamily="18" charset="0"/>
                <a:cs typeface="Times New Roman" panose="02020603050405020304" pitchFamily="18" charset="0"/>
              </a:rPr>
              <a:t>Hence we can say that for animals – “Physical facilities are necessary and complete.”</a:t>
            </a:r>
          </a:p>
          <a:p>
            <a:pPr algn="just">
              <a:spcAft>
                <a:spcPts val="0"/>
              </a:spcAft>
            </a:pPr>
            <a:r>
              <a:rPr lang="en-US" sz="2000" b="0" i="0" dirty="0">
                <a:effectLst/>
                <a:latin typeface="Times New Roman" panose="02020603050405020304" pitchFamily="18" charset="0"/>
                <a:cs typeface="Times New Roman" panose="02020603050405020304" pitchFamily="18" charset="0"/>
              </a:rPr>
              <a:t>For humans “Physical facilities are necessary but not complete.”</a:t>
            </a:r>
          </a:p>
          <a:p>
            <a:pPr algn="l">
              <a:spcAft>
                <a:spcPts val="0"/>
              </a:spcAft>
            </a:pPr>
            <a:endParaRPr lang="en-US" sz="1600" b="0" i="0" dirty="0">
              <a:effectLst/>
              <a:latin typeface="Aclonica"/>
            </a:endParaRPr>
          </a:p>
        </p:txBody>
      </p:sp>
    </p:spTree>
    <p:extLst>
      <p:ext uri="{BB962C8B-B14F-4D97-AF65-F5344CB8AC3E}">
        <p14:creationId xmlns:p14="http://schemas.microsoft.com/office/powerpoint/2010/main" val="84795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9E108B-CD15-EA32-BAD1-B9BDBC332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829" y="839788"/>
            <a:ext cx="9531745" cy="501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49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505670"/>
            <a:ext cx="10706100" cy="5313260"/>
          </a:xfrm>
        </p:spPr>
        <p:txBody>
          <a:bodyPr>
            <a:noAutofit/>
          </a:bodyPr>
          <a:lstStyle/>
          <a:p>
            <a:pPr algn="just">
              <a:spcAft>
                <a:spcPts val="0"/>
              </a:spcAft>
            </a:pPr>
            <a:r>
              <a:rPr lang="en-US" sz="1800" b="1" i="0" dirty="0">
                <a:effectLst/>
                <a:latin typeface="Times New Roman" panose="02020603050405020304" pitchFamily="18" charset="0"/>
              </a:rPr>
              <a:t>What do you mean by animal and human consciousness? Explain with the help of a diagram. Or Distinguish between ‘human consciousness’ and ‘animal consciousness’. How “</a:t>
            </a:r>
            <a:r>
              <a:rPr lang="en-US" sz="1800" b="1" i="0" dirty="0" err="1">
                <a:effectLst/>
                <a:latin typeface="Times New Roman" panose="02020603050405020304" pitchFamily="18" charset="0"/>
              </a:rPr>
              <a:t>shiksha</a:t>
            </a:r>
            <a:r>
              <a:rPr lang="en-US" sz="1800" b="1" i="0" dirty="0">
                <a:effectLst/>
                <a:latin typeface="Times New Roman" panose="02020603050405020304" pitchFamily="18" charset="0"/>
              </a:rPr>
              <a:t> and </a:t>
            </a:r>
            <a:r>
              <a:rPr lang="en-US" sz="1800" b="1" i="0" dirty="0" err="1">
                <a:effectLst/>
                <a:latin typeface="Times New Roman" panose="02020603050405020304" pitchFamily="18" charset="0"/>
              </a:rPr>
              <a:t>sanskar</a:t>
            </a:r>
            <a:r>
              <a:rPr lang="en-US" sz="1800" b="1" i="0" dirty="0">
                <a:effectLst/>
                <a:latin typeface="Times New Roman" panose="02020603050405020304" pitchFamily="18" charset="0"/>
              </a:rPr>
              <a:t>” are helpful in raising man to “human consciousness” level. Or What is the difference between animal consciousness and human consciousness? How does the transformation take place in a human being? </a:t>
            </a:r>
          </a:p>
          <a:p>
            <a:pPr algn="just">
              <a:spcAft>
                <a:spcPts val="0"/>
              </a:spcAft>
            </a:pPr>
            <a:r>
              <a:rPr lang="en-US" sz="2000" b="0" i="0" dirty="0">
                <a:effectLst/>
                <a:latin typeface="Times New Roman" panose="02020603050405020304" pitchFamily="18" charset="0"/>
                <a:cs typeface="Times New Roman" panose="02020603050405020304" pitchFamily="18" charset="0"/>
              </a:rPr>
              <a:t>Giving all priorities to physical facilities only, or to live solely on the basis of physical facilities, may be termed as ‘</a:t>
            </a:r>
            <a:r>
              <a:rPr lang="en-US" sz="2000" b="1" i="0" dirty="0">
                <a:effectLst/>
                <a:latin typeface="Times New Roman" panose="02020603050405020304" pitchFamily="18" charset="0"/>
                <a:cs typeface="Times New Roman" panose="02020603050405020304" pitchFamily="18" charset="0"/>
              </a:rPr>
              <a:t>Animal Consciousness</a:t>
            </a:r>
            <a:r>
              <a:rPr lang="en-US" sz="2000" b="0" i="0" dirty="0">
                <a:effectLst/>
                <a:latin typeface="Times New Roman" panose="02020603050405020304" pitchFamily="18" charset="0"/>
                <a:cs typeface="Times New Roman" panose="02020603050405020304" pitchFamily="18" charset="0"/>
              </a:rPr>
              <a:t>’. Living with all three: Right understanding, Relationship and Physical facilities is called ‘</a:t>
            </a:r>
            <a:r>
              <a:rPr lang="en-US" sz="2000" b="1" i="0" dirty="0">
                <a:effectLst/>
                <a:latin typeface="Times New Roman" panose="02020603050405020304" pitchFamily="18" charset="0"/>
                <a:cs typeface="Times New Roman" panose="02020603050405020304" pitchFamily="18" charset="0"/>
              </a:rPr>
              <a:t>Human Consciousness</a:t>
            </a:r>
            <a:r>
              <a:rPr lang="en-US" sz="2000" b="0" i="0" dirty="0">
                <a:effectLst/>
                <a:latin typeface="Times New Roman" panose="02020603050405020304" pitchFamily="18" charset="0"/>
                <a:cs typeface="Times New Roman" panose="02020603050405020304" pitchFamily="18" charset="0"/>
              </a:rPr>
              <a:t>’.</a:t>
            </a:r>
          </a:p>
          <a:p>
            <a:pPr algn="l">
              <a:spcAft>
                <a:spcPts val="0"/>
              </a:spcAft>
            </a:pPr>
            <a:endParaRPr lang="en-US" sz="1600" b="0" i="0" dirty="0">
              <a:effectLst/>
              <a:latin typeface="Aclonica"/>
            </a:endParaRPr>
          </a:p>
          <a:p>
            <a:pPr algn="l">
              <a:spcAft>
                <a:spcPts val="0"/>
              </a:spcAft>
            </a:pPr>
            <a:endParaRPr lang="en-US" sz="1600" b="0" i="0" dirty="0">
              <a:effectLst/>
              <a:latin typeface="Aclonica"/>
            </a:endParaRPr>
          </a:p>
        </p:txBody>
      </p:sp>
      <p:pic>
        <p:nvPicPr>
          <p:cNvPr id="4103" name="Picture 7">
            <a:extLst>
              <a:ext uri="{FF2B5EF4-FFF2-40B4-BE49-F238E27FC236}">
                <a16:creationId xmlns:a16="http://schemas.microsoft.com/office/drawing/2014/main" id="{B3A2E7E2-C2B0-5891-DADE-96D55E559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49" y="2754619"/>
            <a:ext cx="8239126" cy="349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34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505670"/>
            <a:ext cx="10706100" cy="5313260"/>
          </a:xfrm>
        </p:spPr>
        <p:txBody>
          <a:bodyPr>
            <a:noAutofit/>
          </a:bodyPr>
          <a:lstStyle/>
          <a:p>
            <a:pPr algn="just">
              <a:spcAft>
                <a:spcPts val="0"/>
              </a:spcAft>
            </a:pPr>
            <a:r>
              <a:rPr lang="en-US" sz="2000" b="0" i="0" dirty="0">
                <a:effectLst/>
                <a:latin typeface="Times New Roman" panose="02020603050405020304" pitchFamily="18" charset="0"/>
                <a:cs typeface="Times New Roman" panose="02020603050405020304" pitchFamily="18" charset="0"/>
              </a:rPr>
              <a:t>From the diagram we can say that:</a:t>
            </a:r>
          </a:p>
          <a:p>
            <a:pPr algn="just">
              <a:spcAft>
                <a:spcPts val="0"/>
              </a:spcAft>
            </a:pPr>
            <a:r>
              <a:rPr lang="en-US" sz="2000" b="0" i="0" dirty="0">
                <a:effectLst/>
                <a:latin typeface="Times New Roman" panose="02020603050405020304" pitchFamily="18" charset="0"/>
                <a:cs typeface="Times New Roman" panose="02020603050405020304" pitchFamily="18" charset="0"/>
              </a:rPr>
              <a:t>• For animal, physical facility is necessary as well as complete – whereas for human beings it is necessary but not complete.</a:t>
            </a:r>
          </a:p>
          <a:p>
            <a:pPr algn="just">
              <a:spcAft>
                <a:spcPts val="0"/>
              </a:spcAft>
            </a:pPr>
            <a:r>
              <a:rPr lang="en-US" sz="2000" b="0" i="0" dirty="0">
                <a:effectLst/>
                <a:latin typeface="Times New Roman" panose="02020603050405020304" pitchFamily="18" charset="0"/>
                <a:cs typeface="Times New Roman" panose="02020603050405020304" pitchFamily="18" charset="0"/>
              </a:rPr>
              <a:t>• Working only for physical facilities is living with </a:t>
            </a:r>
            <a:r>
              <a:rPr lang="en-US" sz="2000" b="1" i="0" dirty="0">
                <a:effectLst/>
                <a:latin typeface="Times New Roman" panose="02020603050405020304" pitchFamily="18" charset="0"/>
                <a:cs typeface="Times New Roman" panose="02020603050405020304" pitchFamily="18" charset="0"/>
              </a:rPr>
              <a:t>Animal Consciousness</a:t>
            </a:r>
            <a:r>
              <a:rPr lang="en-US" sz="2000" b="0" i="0" dirty="0">
                <a:effectLst/>
                <a:latin typeface="Times New Roman" panose="02020603050405020304" pitchFamily="18" charset="0"/>
                <a:cs typeface="Times New Roman" panose="02020603050405020304" pitchFamily="18" charset="0"/>
              </a:rPr>
              <a:t>.</a:t>
            </a:r>
          </a:p>
          <a:p>
            <a:pPr algn="just">
              <a:spcAft>
                <a:spcPts val="0"/>
              </a:spcAft>
            </a:pPr>
            <a:r>
              <a:rPr lang="en-US" sz="2000" b="0" i="0" dirty="0">
                <a:effectLst/>
                <a:latin typeface="Times New Roman" panose="02020603050405020304" pitchFamily="18" charset="0"/>
                <a:cs typeface="Times New Roman" panose="02020603050405020304" pitchFamily="18" charset="0"/>
              </a:rPr>
              <a:t>• Working for right understanding as the first priority followed by relationship and physical facilities implies living with </a:t>
            </a:r>
            <a:r>
              <a:rPr lang="en-US" sz="2000" b="1" i="0" dirty="0">
                <a:effectLst/>
                <a:latin typeface="Times New Roman" panose="02020603050405020304" pitchFamily="18" charset="0"/>
                <a:cs typeface="Times New Roman" panose="02020603050405020304" pitchFamily="18" charset="0"/>
              </a:rPr>
              <a:t>Human Consciousness</a:t>
            </a:r>
            <a:r>
              <a:rPr lang="en-US" sz="2000" b="0" i="0" dirty="0">
                <a:effectLst/>
                <a:latin typeface="Times New Roman" panose="02020603050405020304" pitchFamily="18" charset="0"/>
                <a:cs typeface="Times New Roman" panose="02020603050405020304" pitchFamily="18" charset="0"/>
              </a:rPr>
              <a:t>.</a:t>
            </a:r>
          </a:p>
          <a:p>
            <a:pPr algn="just">
              <a:spcAft>
                <a:spcPts val="0"/>
              </a:spcAft>
            </a:pPr>
            <a:r>
              <a:rPr lang="en-US" sz="2000" b="0" i="0" dirty="0">
                <a:effectLst/>
                <a:latin typeface="Times New Roman" panose="02020603050405020304" pitchFamily="18" charset="0"/>
                <a:cs typeface="Times New Roman" panose="02020603050405020304" pitchFamily="18" charset="0"/>
              </a:rPr>
              <a:t>• There is a need for transformation from </a:t>
            </a:r>
            <a:r>
              <a:rPr lang="en-US" sz="2000" b="1" i="0" dirty="0">
                <a:effectLst/>
                <a:latin typeface="Times New Roman" panose="02020603050405020304" pitchFamily="18" charset="0"/>
                <a:cs typeface="Times New Roman" panose="02020603050405020304" pitchFamily="18" charset="0"/>
              </a:rPr>
              <a:t>Animal Consciousness </a:t>
            </a:r>
            <a:r>
              <a:rPr lang="en-US" sz="2000" b="0" i="0" dirty="0">
                <a:effectLst/>
                <a:latin typeface="Times New Roman" panose="02020603050405020304" pitchFamily="18" charset="0"/>
                <a:cs typeface="Times New Roman" panose="02020603050405020304" pitchFamily="18" charset="0"/>
              </a:rPr>
              <a:t>to </a:t>
            </a:r>
            <a:r>
              <a:rPr lang="en-US" sz="2000" b="1" i="0" dirty="0">
                <a:effectLst/>
                <a:latin typeface="Times New Roman" panose="02020603050405020304" pitchFamily="18" charset="0"/>
                <a:cs typeface="Times New Roman" panose="02020603050405020304" pitchFamily="18" charset="0"/>
              </a:rPr>
              <a:t>Human Consciousness</a:t>
            </a:r>
            <a:r>
              <a:rPr lang="en-US" sz="2000" b="0" i="0" dirty="0">
                <a:effectLst/>
                <a:latin typeface="Times New Roman" panose="02020603050405020304" pitchFamily="18" charset="0"/>
                <a:cs typeface="Times New Roman" panose="02020603050405020304" pitchFamily="18" charset="0"/>
              </a:rPr>
              <a:t>. It can be accomplished only by working for right understanding as the first priority.</a:t>
            </a:r>
          </a:p>
          <a:p>
            <a:pPr algn="just">
              <a:spcAft>
                <a:spcPts val="0"/>
              </a:spcAft>
            </a:pPr>
            <a:r>
              <a:rPr lang="en-US" sz="2000" b="0" i="0" dirty="0">
                <a:effectLst/>
                <a:latin typeface="Times New Roman" panose="02020603050405020304" pitchFamily="18" charset="0"/>
                <a:cs typeface="Times New Roman" panose="02020603050405020304" pitchFamily="18" charset="0"/>
              </a:rPr>
              <a:t>• This transformation from </a:t>
            </a:r>
            <a:r>
              <a:rPr lang="en-US" sz="2000" b="1" i="0" dirty="0">
                <a:effectLst/>
                <a:latin typeface="Times New Roman" panose="02020603050405020304" pitchFamily="18" charset="0"/>
                <a:cs typeface="Times New Roman" panose="02020603050405020304" pitchFamily="18" charset="0"/>
              </a:rPr>
              <a:t>Animal Consciousness </a:t>
            </a:r>
            <a:r>
              <a:rPr lang="en-US" sz="2000" b="0" i="0" dirty="0">
                <a:effectLst/>
                <a:latin typeface="Times New Roman" panose="02020603050405020304" pitchFamily="18" charset="0"/>
                <a:cs typeface="Times New Roman" panose="02020603050405020304" pitchFamily="18" charset="0"/>
              </a:rPr>
              <a:t>to </a:t>
            </a:r>
            <a:r>
              <a:rPr lang="en-US" sz="2000" b="1" i="0" dirty="0">
                <a:effectLst/>
                <a:latin typeface="Times New Roman" panose="02020603050405020304" pitchFamily="18" charset="0"/>
                <a:cs typeface="Times New Roman" panose="02020603050405020304" pitchFamily="18" charset="0"/>
              </a:rPr>
              <a:t>Human Consciousness </a:t>
            </a:r>
            <a:r>
              <a:rPr lang="en-US" sz="2000" b="0" i="0" dirty="0">
                <a:effectLst/>
                <a:latin typeface="Times New Roman" panose="02020603050405020304" pitchFamily="18" charset="0"/>
                <a:cs typeface="Times New Roman" panose="02020603050405020304" pitchFamily="18" charset="0"/>
              </a:rPr>
              <a:t>forms the basis for human values and values based living.</a:t>
            </a:r>
          </a:p>
          <a:p>
            <a:pPr algn="just">
              <a:spcAft>
                <a:spcPts val="0"/>
              </a:spcAft>
            </a:pPr>
            <a:r>
              <a:rPr lang="en-US" sz="2000" b="0" i="0" dirty="0">
                <a:effectLst/>
                <a:latin typeface="Times New Roman" panose="02020603050405020304" pitchFamily="18" charset="0"/>
                <a:cs typeface="Times New Roman" panose="02020603050405020304" pitchFamily="18" charset="0"/>
              </a:rPr>
              <a:t>The content of education is the understanding of harmony at all the four levels of our existence –from myself to the entire existence. Right living or </a:t>
            </a:r>
            <a:r>
              <a:rPr lang="en-US" sz="2000" b="0" i="1" dirty="0" err="1">
                <a:effectLst/>
                <a:latin typeface="Times New Roman" panose="02020603050405020304" pitchFamily="18" charset="0"/>
                <a:cs typeface="Times New Roman" panose="02020603050405020304" pitchFamily="18" charset="0"/>
              </a:rPr>
              <a:t>sanskar</a:t>
            </a:r>
            <a:r>
              <a:rPr lang="en-US" sz="2000" b="0" i="0" dirty="0">
                <a:effectLst/>
                <a:latin typeface="Times New Roman" panose="02020603050405020304" pitchFamily="18" charset="0"/>
                <a:cs typeface="Times New Roman" panose="02020603050405020304" pitchFamily="18" charset="0"/>
              </a:rPr>
              <a:t> refers to the ability to live in harmony at all the four levels of living. This dimension of society works to ensure ‘right understanding’ and ‘right feelings’ in individual. Or all-encompassing solution called </a:t>
            </a:r>
            <a:r>
              <a:rPr lang="en-US" sz="2000" b="0" i="1" dirty="0" err="1">
                <a:effectLst/>
                <a:latin typeface="Times New Roman" panose="02020603050405020304" pitchFamily="18" charset="0"/>
                <a:cs typeface="Times New Roman" panose="02020603050405020304" pitchFamily="18" charset="0"/>
              </a:rPr>
              <a:t>samadhan</a:t>
            </a:r>
            <a:r>
              <a:rPr lang="en-US" sz="2000" b="0" i="0" dirty="0">
                <a:effectLst/>
                <a:latin typeface="Times New Roman" panose="02020603050405020304" pitchFamily="18" charset="0"/>
                <a:cs typeface="Times New Roman" panose="02020603050405020304" pitchFamily="18" charset="0"/>
              </a:rPr>
              <a:t> in every individual and ensures that our succeeding generation have both the content and the environment available to work towards achieving their goal of continuous happiness and prosperity.</a:t>
            </a:r>
          </a:p>
          <a:p>
            <a:pPr algn="l">
              <a:spcAft>
                <a:spcPts val="0"/>
              </a:spcAft>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793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1118056"/>
            <a:ext cx="10706100" cy="5120819"/>
          </a:xfrm>
        </p:spPr>
        <p:txBody>
          <a:bodyPr>
            <a:noAutofit/>
          </a:bodyPr>
          <a:lstStyle/>
          <a:p>
            <a:pPr algn="just">
              <a:spcBef>
                <a:spcPts val="0"/>
              </a:spcBef>
              <a:spcAft>
                <a:spcPts val="0"/>
              </a:spcAft>
            </a:pPr>
            <a:r>
              <a:rPr lang="en-US" sz="2000" b="1" i="0" dirty="0">
                <a:effectLst/>
                <a:latin typeface="Times New Roman" panose="02020603050405020304" pitchFamily="18" charset="0"/>
                <a:cs typeface="Times New Roman" panose="02020603050405020304" pitchFamily="18" charset="0"/>
              </a:rPr>
              <a:t>Critically examine the prevailing notions of happiness in the society and their consequences. Or What is prosperity? Is it different from happiness? Or What is the outcome when we try to identify relationship based on the exchange of physical facilities?</a:t>
            </a:r>
          </a:p>
          <a:p>
            <a:pPr algn="just">
              <a:spcBef>
                <a:spcPts val="0"/>
              </a:spcBef>
              <a:spcAft>
                <a:spcPts val="0"/>
              </a:spcAft>
            </a:pPr>
            <a:endParaRPr lang="en-US" sz="2000" b="0" i="0" dirty="0">
              <a:effectLst/>
              <a:latin typeface="Times New Roman" panose="02020603050405020304" pitchFamily="18" charset="0"/>
              <a:cs typeface="Times New Roman" panose="02020603050405020304" pitchFamily="18" charset="0"/>
            </a:endParaRPr>
          </a:p>
          <a:p>
            <a:pPr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Happiness may be defined as being in harmony/synergy in the state/ situation that I live in. “A state or situation in which I live, if there is harmony in it then I like to be in that state / situation. The state of liking is happiness.” Whereas, prosperity is the “feeling of having or making available more than required physical facilities”.</a:t>
            </a:r>
          </a:p>
          <a:p>
            <a:pPr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In the current scenario, we are generally trying to achieve happiness and prosperity by maximizing accumulation and consumption of physical facilities. This is an attempt to achieve happiness through pleasant sensory interactions. The physical facilities are not seen in terms of fulfilling bodily needs but as a means of maximizing happiness.</a:t>
            </a:r>
          </a:p>
          <a:p>
            <a:pPr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This has resulted in wrong assessment of wants for physical facilities as being unlimited. But this pursuit is self-defeating. Neither can we hope to achieve continuous happiness through sensory interactions nor can we have prosperity, as it amounts to trying to fulfil unlimited wants through limited resources. This effort is engendering problems at all the levels. It is becoming anti-ecological and anti-people, and threatening the human survival itself. </a:t>
            </a:r>
          </a:p>
        </p:txBody>
      </p:sp>
      <p:sp>
        <p:nvSpPr>
          <p:cNvPr id="4" name="TextBox 3">
            <a:extLst>
              <a:ext uri="{FF2B5EF4-FFF2-40B4-BE49-F238E27FC236}">
                <a16:creationId xmlns:a16="http://schemas.microsoft.com/office/drawing/2014/main" id="{C3C125C1-732C-360A-F4E6-6E52536D7E45}"/>
              </a:ext>
            </a:extLst>
          </p:cNvPr>
          <p:cNvSpPr txBox="1"/>
          <p:nvPr/>
        </p:nvSpPr>
        <p:spPr>
          <a:xfrm>
            <a:off x="533400" y="410170"/>
            <a:ext cx="10591800" cy="707886"/>
          </a:xfrm>
          <a:prstGeom prst="rect">
            <a:avLst/>
          </a:prstGeom>
          <a:noFill/>
        </p:spPr>
        <p:txBody>
          <a:bodyPr wrap="square">
            <a:spAutoFit/>
          </a:bodyPr>
          <a:lstStyle/>
          <a:p>
            <a:r>
              <a:rPr lang="en-US" sz="2000" b="1" u="sng"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Understanding Happiness and Prosperity correctly- A critical appraisal of the current scenario</a:t>
            </a:r>
            <a:endParaRPr lang="en-IN" sz="2000" b="1" u="sng" spc="-15"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57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724" y="1372610"/>
            <a:ext cx="4437993" cy="5148293"/>
          </a:xfrm>
        </p:spPr>
        <p:txBody>
          <a:bodyPr>
            <a:normAutofit/>
          </a:bodyPr>
          <a:lstStyle/>
          <a:p>
            <a:pPr marL="0" indent="0" algn="just" hangingPunct="0">
              <a:lnSpc>
                <a:spcPct val="100000"/>
              </a:lnSpc>
              <a:spcBef>
                <a:spcPts val="1200"/>
              </a:spcBef>
              <a:spcAft>
                <a:spcPts val="1200"/>
              </a:spcAft>
              <a:buNone/>
            </a:pPr>
            <a:r>
              <a:rPr lang="en-US" sz="2200" b="1" dirty="0"/>
              <a:t>CASE STUDY:</a:t>
            </a:r>
          </a:p>
          <a:p>
            <a:pPr algn="just" hangingPunct="0">
              <a:lnSpc>
                <a:spcPct val="100000"/>
              </a:lnSpc>
              <a:spcBef>
                <a:spcPts val="1200"/>
              </a:spcBef>
            </a:pPr>
            <a:r>
              <a:rPr lang="en-US" sz="1800" dirty="0"/>
              <a:t>1987 Mr. B. Ramalinga Raju Started Satyam Computers with his brother-in-law (Hyderabad-based IT Company)</a:t>
            </a:r>
          </a:p>
          <a:p>
            <a:pPr algn="just" hangingPunct="0">
              <a:lnSpc>
                <a:spcPct val="100000"/>
              </a:lnSpc>
              <a:spcBef>
                <a:spcPts val="1200"/>
              </a:spcBef>
            </a:pPr>
            <a:r>
              <a:rPr lang="en-US" sz="1800" dirty="0"/>
              <a:t>Prior they had a Cotton business</a:t>
            </a:r>
          </a:p>
          <a:p>
            <a:pPr algn="just" hangingPunct="0">
              <a:lnSpc>
                <a:spcPct val="100000"/>
              </a:lnSpc>
              <a:spcBef>
                <a:spcPts val="1200"/>
              </a:spcBef>
            </a:pPr>
            <a:r>
              <a:rPr lang="en-US" sz="1800" dirty="0"/>
              <a:t>1991-1992 Satyam Computers got listed in BSE</a:t>
            </a:r>
          </a:p>
          <a:p>
            <a:pPr algn="just" hangingPunct="0">
              <a:lnSpc>
                <a:spcPct val="100000"/>
              </a:lnSpc>
              <a:spcBef>
                <a:spcPts val="1200"/>
              </a:spcBef>
            </a:pPr>
            <a:r>
              <a:rPr lang="en-US" sz="1800" dirty="0"/>
              <a:t>2001 Listed on New York Stock Exchange</a:t>
            </a:r>
          </a:p>
          <a:p>
            <a:pPr algn="just" hangingPunct="0">
              <a:lnSpc>
                <a:spcPct val="100000"/>
              </a:lnSpc>
              <a:spcBef>
                <a:spcPts val="1200"/>
              </a:spcBef>
              <a:spcAft>
                <a:spcPts val="1200"/>
              </a:spcAft>
            </a:pPr>
            <a:r>
              <a:rPr lang="en-US" sz="1800" dirty="0"/>
              <a:t>It was India’s fastest-growing companies and had received many awards</a:t>
            </a:r>
          </a:p>
          <a:p>
            <a:pPr algn="just" hangingPunct="0">
              <a:lnSpc>
                <a:spcPct val="100000"/>
              </a:lnSpc>
              <a:spcBef>
                <a:spcPts val="1200"/>
              </a:spcBef>
              <a:spcAft>
                <a:spcPts val="1200"/>
              </a:spcAft>
            </a:pPr>
            <a:r>
              <a:rPr lang="en-US" sz="1800" dirty="0"/>
              <a:t>Raju was focused more on Real-Estate in Hyderabad</a:t>
            </a:r>
          </a:p>
        </p:txBody>
      </p:sp>
      <p:pic>
        <p:nvPicPr>
          <p:cNvPr id="5" name="Picture 4"/>
          <p:cNvPicPr>
            <a:picLocks noChangeAspect="1"/>
          </p:cNvPicPr>
          <p:nvPr/>
        </p:nvPicPr>
        <p:blipFill>
          <a:blip r:embed="rId2"/>
          <a:stretch>
            <a:fillRect/>
          </a:stretch>
        </p:blipFill>
        <p:spPr>
          <a:xfrm>
            <a:off x="8936454" y="0"/>
            <a:ext cx="3255546" cy="1201016"/>
          </a:xfrm>
          <a:prstGeom prst="rect">
            <a:avLst/>
          </a:prstGeom>
        </p:spPr>
      </p:pic>
      <p:pic>
        <p:nvPicPr>
          <p:cNvPr id="7" name="Picture 6"/>
          <p:cNvPicPr>
            <a:picLocks noChangeAspect="1"/>
          </p:cNvPicPr>
          <p:nvPr/>
        </p:nvPicPr>
        <p:blipFill>
          <a:blip r:embed="rId3"/>
          <a:stretch>
            <a:fillRect/>
          </a:stretch>
        </p:blipFill>
        <p:spPr>
          <a:xfrm>
            <a:off x="8103476" y="1309960"/>
            <a:ext cx="3339629" cy="2689745"/>
          </a:xfrm>
          <a:prstGeom prst="rect">
            <a:avLst/>
          </a:prstGeom>
        </p:spPr>
      </p:pic>
      <p:pic>
        <p:nvPicPr>
          <p:cNvPr id="8" name="Picture 7"/>
          <p:cNvPicPr>
            <a:picLocks noChangeAspect="1"/>
          </p:cNvPicPr>
          <p:nvPr/>
        </p:nvPicPr>
        <p:blipFill>
          <a:blip r:embed="rId4"/>
          <a:stretch>
            <a:fillRect/>
          </a:stretch>
        </p:blipFill>
        <p:spPr>
          <a:xfrm>
            <a:off x="4958223" y="1309961"/>
            <a:ext cx="3113722" cy="2858294"/>
          </a:xfrm>
          <a:prstGeom prst="rect">
            <a:avLst/>
          </a:prstGeom>
        </p:spPr>
      </p:pic>
      <p:pic>
        <p:nvPicPr>
          <p:cNvPr id="9" name="Picture 8"/>
          <p:cNvPicPr>
            <a:picLocks noChangeAspect="1"/>
          </p:cNvPicPr>
          <p:nvPr/>
        </p:nvPicPr>
        <p:blipFill>
          <a:blip r:embed="rId5"/>
          <a:stretch>
            <a:fillRect/>
          </a:stretch>
        </p:blipFill>
        <p:spPr>
          <a:xfrm>
            <a:off x="4981770" y="4246179"/>
            <a:ext cx="7210229" cy="2611821"/>
          </a:xfrm>
          <a:prstGeom prst="rect">
            <a:avLst/>
          </a:prstGeom>
        </p:spPr>
      </p:pic>
    </p:spTree>
    <p:extLst>
      <p:ext uri="{BB962C8B-B14F-4D97-AF65-F5344CB8AC3E}">
        <p14:creationId xmlns:p14="http://schemas.microsoft.com/office/powerpoint/2010/main" val="3614309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Aft>
                <a:spcPts val="0"/>
              </a:spcAft>
            </a:pPr>
            <a:r>
              <a:rPr lang="en-US" sz="2000" b="0" i="0" dirty="0">
                <a:effectLst/>
                <a:latin typeface="Times New Roman" panose="02020603050405020304" pitchFamily="18" charset="0"/>
                <a:cs typeface="Times New Roman" panose="02020603050405020304" pitchFamily="18" charset="0"/>
              </a:rPr>
              <a:t>Some of the consequences of such a trend are summarized below:</a:t>
            </a:r>
          </a:p>
          <a:p>
            <a:pPr marL="228600" marR="0"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1.      </a:t>
            </a:r>
            <a:r>
              <a:rPr lang="en-US" sz="2000" b="1" i="0" dirty="0">
                <a:effectLst/>
                <a:latin typeface="Times New Roman" panose="02020603050405020304" pitchFamily="18" charset="0"/>
                <a:cs typeface="Times New Roman" panose="02020603050405020304" pitchFamily="18" charset="0"/>
              </a:rPr>
              <a:t>At the level of the individual </a:t>
            </a:r>
            <a:r>
              <a:rPr lang="en-US" sz="2000" b="0" i="0" dirty="0">
                <a:effectLst/>
                <a:latin typeface="Times New Roman" panose="02020603050405020304" pitchFamily="18" charset="0"/>
                <a:cs typeface="Times New Roman" panose="02020603050405020304" pitchFamily="18" charset="0"/>
              </a:rPr>
              <a:t>– Rising problems of depression, psychological disorders, suicides, stress, insecurity, psycho-somatic diseases, loneliness etc.</a:t>
            </a:r>
          </a:p>
          <a:p>
            <a:pPr marL="228600" marR="0" algn="just">
              <a:spcBef>
                <a:spcPts val="0"/>
              </a:spcBef>
              <a:spcAft>
                <a:spcPts val="0"/>
              </a:spcAft>
            </a:pPr>
            <a:endParaRPr lang="en-US" sz="2000" b="0" i="0" dirty="0">
              <a:effectLst/>
              <a:latin typeface="Times New Roman" panose="02020603050405020304" pitchFamily="18" charset="0"/>
              <a:cs typeface="Times New Roman" panose="02020603050405020304" pitchFamily="18" charset="0"/>
            </a:endParaRPr>
          </a:p>
          <a:p>
            <a:pPr marL="228600" marR="0"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2.      </a:t>
            </a:r>
            <a:r>
              <a:rPr lang="en-US" sz="2000" b="1" i="0" dirty="0">
                <a:effectLst/>
                <a:latin typeface="Times New Roman" panose="02020603050405020304" pitchFamily="18" charset="0"/>
                <a:cs typeface="Times New Roman" panose="02020603050405020304" pitchFamily="18" charset="0"/>
              </a:rPr>
              <a:t>At the level of the family – </a:t>
            </a:r>
            <a:r>
              <a:rPr lang="en-US" sz="2000" b="0" i="0" dirty="0">
                <a:effectLst/>
                <a:latin typeface="Times New Roman" panose="02020603050405020304" pitchFamily="18" charset="0"/>
                <a:cs typeface="Times New Roman" panose="02020603050405020304" pitchFamily="18" charset="0"/>
              </a:rPr>
              <a:t>Breaking of joint families, mistrust, conflict between older and younger generations, insecurity in relationships, divorce, dowry tortures, family feuds, wasteful expenditure in family functions etc.</a:t>
            </a:r>
          </a:p>
          <a:p>
            <a:pPr marL="228600" marR="0" algn="just">
              <a:spcBef>
                <a:spcPts val="0"/>
              </a:spcBef>
              <a:spcAft>
                <a:spcPts val="0"/>
              </a:spcAft>
            </a:pPr>
            <a:endParaRPr lang="en-US" sz="2000" b="0" i="0" dirty="0">
              <a:effectLst/>
              <a:latin typeface="Times New Roman" panose="02020603050405020304" pitchFamily="18" charset="0"/>
              <a:cs typeface="Times New Roman" panose="02020603050405020304" pitchFamily="18" charset="0"/>
            </a:endParaRPr>
          </a:p>
          <a:p>
            <a:pPr marL="228600" marR="0"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3.      </a:t>
            </a:r>
            <a:r>
              <a:rPr lang="en-US" sz="2000" b="1" i="0" dirty="0">
                <a:effectLst/>
                <a:latin typeface="Times New Roman" panose="02020603050405020304" pitchFamily="18" charset="0"/>
                <a:cs typeface="Times New Roman" panose="02020603050405020304" pitchFamily="18" charset="0"/>
              </a:rPr>
              <a:t>At the level of the Society – </a:t>
            </a:r>
            <a:r>
              <a:rPr lang="en-US" sz="2000" b="0" i="0" dirty="0">
                <a:effectLst/>
                <a:latin typeface="Times New Roman" panose="02020603050405020304" pitchFamily="18" charset="0"/>
                <a:cs typeface="Times New Roman" panose="02020603050405020304" pitchFamily="18" charset="0"/>
              </a:rPr>
              <a:t>Growing incidences of terrorism and naxalism, rising communalism, spreading casteism, racial and ethnic struggle, wars between nations, attempts of genocide, fear of nuclear and genetic warfare, etc.</a:t>
            </a:r>
          </a:p>
          <a:p>
            <a:pPr marL="228600" marR="0" algn="just">
              <a:spcBef>
                <a:spcPts val="0"/>
              </a:spcBef>
              <a:spcAft>
                <a:spcPts val="0"/>
              </a:spcAft>
            </a:pPr>
            <a:endParaRPr lang="en-US" sz="2000" b="0" i="0" dirty="0">
              <a:effectLst/>
              <a:latin typeface="Times New Roman" panose="02020603050405020304" pitchFamily="18" charset="0"/>
              <a:cs typeface="Times New Roman" panose="02020603050405020304" pitchFamily="18" charset="0"/>
            </a:endParaRPr>
          </a:p>
          <a:p>
            <a:pPr marL="228600" marR="0" algn="just">
              <a:spcBef>
                <a:spcPts val="0"/>
              </a:spcBef>
              <a:spcAft>
                <a:spcPts val="0"/>
              </a:spcAft>
            </a:pPr>
            <a:r>
              <a:rPr lang="en-US" sz="2000" b="0" i="0" dirty="0">
                <a:effectLst/>
                <a:latin typeface="Times New Roman" panose="02020603050405020304" pitchFamily="18" charset="0"/>
                <a:cs typeface="Times New Roman" panose="02020603050405020304" pitchFamily="18" charset="0"/>
              </a:rPr>
              <a:t>4.      </a:t>
            </a:r>
            <a:r>
              <a:rPr lang="en-US" sz="2000" b="1" i="0" dirty="0">
                <a:effectLst/>
                <a:latin typeface="Times New Roman" panose="02020603050405020304" pitchFamily="18" charset="0"/>
                <a:cs typeface="Times New Roman" panose="02020603050405020304" pitchFamily="18" charset="0"/>
              </a:rPr>
              <a:t>At the level of nature – </a:t>
            </a:r>
            <a:r>
              <a:rPr lang="en-US" sz="2000" b="0" i="0" dirty="0">
                <a:effectLst/>
                <a:latin typeface="Times New Roman" panose="02020603050405020304" pitchFamily="18" charset="0"/>
                <a:cs typeface="Times New Roman" panose="02020603050405020304" pitchFamily="18" charset="0"/>
              </a:rPr>
              <a:t>Global warming, water, air, soil, noise, etc. pollution, resource depletion of minerals and mineral oils, sizeable deforestations, loss of fertility of soil.</a:t>
            </a:r>
          </a:p>
          <a:p>
            <a:pPr algn="just">
              <a:spcAft>
                <a:spcPts val="0"/>
              </a:spcAft>
            </a:pPr>
            <a:r>
              <a:rPr lang="en-US" sz="2000" b="0" i="0" dirty="0">
                <a:effectLst/>
                <a:latin typeface="Times New Roman" panose="02020603050405020304" pitchFamily="18" charset="0"/>
                <a:cs typeface="Times New Roman" panose="02020603050405020304" pitchFamily="18" charset="0"/>
              </a:rPr>
              <a:t>It therefore, calls for an urgent need for human beings to correctly understand happiness and prosperity as well as the sustainable way to achieve these.</a:t>
            </a:r>
          </a:p>
        </p:txBody>
      </p:sp>
    </p:spTree>
    <p:extLst>
      <p:ext uri="{BB962C8B-B14F-4D97-AF65-F5344CB8AC3E}">
        <p14:creationId xmlns:p14="http://schemas.microsoft.com/office/powerpoint/2010/main" val="176455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Aft>
                <a:spcPts val="0"/>
              </a:spcAft>
            </a:pPr>
            <a:r>
              <a:rPr lang="en-US" sz="2000" b="1" i="0" dirty="0">
                <a:effectLst/>
                <a:latin typeface="Times New Roman" panose="02020603050405020304" pitchFamily="18" charset="0"/>
                <a:cs typeface="Times New Roman" panose="02020603050405020304" pitchFamily="18" charset="0"/>
              </a:rPr>
              <a:t>Is prosperity different from happiness?</a:t>
            </a:r>
          </a:p>
          <a:p>
            <a:pPr algn="just">
              <a:spcAft>
                <a:spcPts val="0"/>
              </a:spcAft>
            </a:pPr>
            <a:r>
              <a:rPr lang="en-US" sz="2000" dirty="0">
                <a:latin typeface="Times New Roman" panose="02020603050405020304" pitchFamily="18" charset="0"/>
                <a:cs typeface="Times New Roman" panose="02020603050405020304" pitchFamily="18" charset="0"/>
              </a:rPr>
              <a:t>Happiness and prosperity are not related to each other.</a:t>
            </a:r>
          </a:p>
          <a:p>
            <a:pPr algn="just">
              <a:spcAft>
                <a:spcPts val="0"/>
              </a:spcAft>
            </a:pPr>
            <a:r>
              <a:rPr lang="en-US" sz="2000" i="0" dirty="0">
                <a:effectLst/>
                <a:latin typeface="Times New Roman" panose="02020603050405020304" pitchFamily="18" charset="0"/>
                <a:cs typeface="Times New Roman" panose="02020603050405020304" pitchFamily="18" charset="0"/>
              </a:rPr>
              <a:t>Prosperity helps to remain in state of happiness but it does not push to</a:t>
            </a:r>
            <a:r>
              <a:rPr lang="en-US" sz="2000" dirty="0">
                <a:latin typeface="Times New Roman" panose="02020603050405020304" pitchFamily="18" charset="0"/>
                <a:cs typeface="Times New Roman" panose="02020603050405020304" pitchFamily="18" charset="0"/>
              </a:rPr>
              <a:t>wards happiness.</a:t>
            </a:r>
          </a:p>
          <a:p>
            <a:pPr algn="just">
              <a:spcAft>
                <a:spcPts val="0"/>
              </a:spcAft>
            </a:pPr>
            <a:r>
              <a:rPr lang="en-US" sz="2000" i="0" dirty="0">
                <a:effectLst/>
                <a:latin typeface="Times New Roman" panose="02020603050405020304" pitchFamily="18" charset="0"/>
                <a:cs typeface="Times New Roman" panose="02020603050405020304" pitchFamily="18" charset="0"/>
              </a:rPr>
              <a:t>There are so many stor</a:t>
            </a:r>
            <a:r>
              <a:rPr lang="en-US" sz="2000" dirty="0">
                <a:latin typeface="Times New Roman" panose="02020603050405020304" pitchFamily="18" charset="0"/>
                <a:cs typeface="Times New Roman" panose="02020603050405020304" pitchFamily="18" charset="0"/>
              </a:rPr>
              <a:t>ies depicting about how a beggar lives a happy and self content life while a king has wealth but he is unhappy and unsatisfied.</a:t>
            </a:r>
          </a:p>
          <a:p>
            <a:pPr algn="just">
              <a:spcAft>
                <a:spcPts val="0"/>
              </a:spcAft>
            </a:pPr>
            <a:r>
              <a:rPr lang="en-US" sz="2000" i="0" dirty="0">
                <a:effectLst/>
                <a:latin typeface="Times New Roman" panose="02020603050405020304" pitchFamily="18" charset="0"/>
                <a:cs typeface="Times New Roman" panose="02020603050405020304" pitchFamily="18" charset="0"/>
              </a:rPr>
              <a:t>Prosperity leads oneself to reduce tensions in day to day life, but if someone is greedy and thrive for more wealth then it can’t.</a:t>
            </a:r>
          </a:p>
          <a:p>
            <a:pPr algn="just">
              <a:spcAft>
                <a:spcPts val="0"/>
              </a:spcAft>
            </a:pPr>
            <a:r>
              <a:rPr lang="en-US" sz="2000" dirty="0">
                <a:latin typeface="Times New Roman" panose="02020603050405020304" pitchFamily="18" charset="0"/>
                <a:cs typeface="Times New Roman" panose="02020603050405020304" pitchFamily="18" charset="0"/>
              </a:rPr>
              <a:t>Good health, right attitude life, honesty  will lead to happiness.</a:t>
            </a:r>
            <a:endParaRPr lang="en-US" sz="20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104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Aft>
                <a:spcPts val="0"/>
              </a:spcAft>
            </a:pPr>
            <a:r>
              <a:rPr lang="en-US" sz="2000" b="1" i="0" dirty="0">
                <a:effectLst/>
                <a:latin typeface="Times New Roman" panose="02020603050405020304" pitchFamily="18" charset="0"/>
                <a:cs typeface="Times New Roman" panose="02020603050405020304" pitchFamily="18" charset="0"/>
              </a:rPr>
              <a:t>What are the symptoms of a happy person?</a:t>
            </a:r>
          </a:p>
          <a:p>
            <a:pPr marL="457200" indent="-457200" algn="just">
              <a:spcAft>
                <a:spcPts val="0"/>
              </a:spcAft>
              <a:buAutoNum type="arabicPeriod"/>
            </a:pPr>
            <a:r>
              <a:rPr lang="en-US" sz="2000" b="1" dirty="0">
                <a:latin typeface="Times New Roman" panose="02020603050405020304" pitchFamily="18" charset="0"/>
                <a:cs typeface="Times New Roman" panose="02020603050405020304" pitchFamily="18" charset="0"/>
              </a:rPr>
              <a:t>They live their life with integrity: </a:t>
            </a:r>
            <a:r>
              <a:rPr lang="en-US" sz="2000" dirty="0">
                <a:latin typeface="Times New Roman" panose="02020603050405020304" pitchFamily="18" charset="0"/>
                <a:cs typeface="Times New Roman" panose="02020603050405020304" pitchFamily="18" charset="0"/>
              </a:rPr>
              <a:t>Living a life that’s in line with your own values and belief is important for happiness.</a:t>
            </a:r>
          </a:p>
          <a:p>
            <a:pPr marL="457200" indent="-457200" algn="just">
              <a:spcAft>
                <a:spcPts val="0"/>
              </a:spcAft>
              <a:buAutoNum type="arabicPeriod"/>
            </a:pPr>
            <a:r>
              <a:rPr lang="en-US" sz="2000" b="1" dirty="0">
                <a:effectLst/>
                <a:latin typeface="Times New Roman" panose="02020603050405020304" pitchFamily="18" charset="0"/>
                <a:cs typeface="Times New Roman" panose="02020603050405020304" pitchFamily="18" charset="0"/>
              </a:rPr>
              <a:t>They have e</a:t>
            </a:r>
            <a:r>
              <a:rPr lang="en-US" sz="2000" b="1" dirty="0">
                <a:latin typeface="Times New Roman" panose="02020603050405020304" pitchFamily="18" charset="0"/>
                <a:cs typeface="Times New Roman" panose="02020603050405020304" pitchFamily="18" charset="0"/>
              </a:rPr>
              <a:t>mbraced living in the moment: </a:t>
            </a:r>
            <a:r>
              <a:rPr lang="en-US" sz="2000" dirty="0">
                <a:latin typeface="Times New Roman" panose="02020603050405020304" pitchFamily="18" charset="0"/>
                <a:cs typeface="Times New Roman" panose="02020603050405020304" pitchFamily="18" charset="0"/>
              </a:rPr>
              <a:t>You are fully awake and aware, and concentrate your energies on enjoying the present rather than worrying about the past or the future.</a:t>
            </a:r>
          </a:p>
          <a:p>
            <a:pPr marL="457200" indent="-457200" algn="just">
              <a:spcAft>
                <a:spcPts val="0"/>
              </a:spcAft>
              <a:buAutoNum type="arabicPeriod"/>
            </a:pPr>
            <a:r>
              <a:rPr lang="en-US" sz="2000" b="1" dirty="0">
                <a:effectLst/>
                <a:latin typeface="Times New Roman" panose="02020603050405020304" pitchFamily="18" charset="0"/>
                <a:cs typeface="Times New Roman" panose="02020603050405020304" pitchFamily="18" charset="0"/>
              </a:rPr>
              <a:t>They express gratitude regularly: </a:t>
            </a:r>
            <a:r>
              <a:rPr lang="en-US" sz="2000" dirty="0">
                <a:effectLst/>
                <a:latin typeface="Times New Roman" panose="02020603050405020304" pitchFamily="18" charset="0"/>
                <a:cs typeface="Times New Roman" panose="02020603050405020304" pitchFamily="18" charset="0"/>
              </a:rPr>
              <a:t>Being grateful for the things you have and sharing that </a:t>
            </a:r>
            <a:r>
              <a:rPr lang="en-US" sz="2000" dirty="0">
                <a:latin typeface="Times New Roman" panose="02020603050405020304" pitchFamily="18" charset="0"/>
                <a:cs typeface="Times New Roman" panose="02020603050405020304" pitchFamily="18" charset="0"/>
              </a:rPr>
              <a:t>gratitude will lead to feelings of satisfaction and happiness.</a:t>
            </a:r>
          </a:p>
          <a:p>
            <a:pPr marL="457200" indent="-457200" algn="just">
              <a:spcAft>
                <a:spcPts val="0"/>
              </a:spcAft>
              <a:buAutoNum type="arabicPeriod"/>
            </a:pPr>
            <a:r>
              <a:rPr lang="en-US" sz="2000" b="1" dirty="0">
                <a:effectLst/>
                <a:latin typeface="Times New Roman" panose="02020603050405020304" pitchFamily="18" charset="0"/>
                <a:cs typeface="Times New Roman" panose="02020603050405020304" pitchFamily="18" charset="0"/>
              </a:rPr>
              <a:t>Their work satisfies them: </a:t>
            </a:r>
            <a:r>
              <a:rPr lang="en-US" sz="2000" dirty="0">
                <a:latin typeface="Times New Roman" panose="02020603050405020304" pitchFamily="18" charset="0"/>
                <a:cs typeface="Times New Roman" panose="02020603050405020304" pitchFamily="18" charset="0"/>
              </a:rPr>
              <a:t>If you find satisfaction in the things you do, then you are well on your way to living a happy life.</a:t>
            </a:r>
          </a:p>
          <a:p>
            <a:pPr marL="457200" indent="-457200" algn="just">
              <a:spcAft>
                <a:spcPts val="0"/>
              </a:spcAft>
              <a:buAutoNum type="arabicPeriod"/>
            </a:pPr>
            <a:r>
              <a:rPr lang="en-US" sz="2000" b="1" dirty="0">
                <a:effectLst/>
                <a:latin typeface="Times New Roman" panose="02020603050405020304" pitchFamily="18" charset="0"/>
                <a:cs typeface="Times New Roman" panose="02020603050405020304" pitchFamily="18" charset="0"/>
              </a:rPr>
              <a:t>They enjo</a:t>
            </a:r>
            <a:r>
              <a:rPr lang="en-US" sz="2000" b="1" dirty="0">
                <a:latin typeface="Times New Roman" panose="02020603050405020304" pitchFamily="18" charset="0"/>
                <a:cs typeface="Times New Roman" panose="02020603050405020304" pitchFamily="18" charset="0"/>
              </a:rPr>
              <a:t>y harmonious relationships: </a:t>
            </a:r>
            <a:r>
              <a:rPr lang="en-US" sz="2000" dirty="0">
                <a:latin typeface="Times New Roman" panose="02020603050405020304" pitchFamily="18" charset="0"/>
                <a:cs typeface="Times New Roman" panose="02020603050405020304" pitchFamily="18" charset="0"/>
              </a:rPr>
              <a:t>Practice respect and patience as you go about your day, whether you are interacting with family, co-workers or with your partner.</a:t>
            </a:r>
          </a:p>
          <a:p>
            <a:pPr marL="457200" indent="-457200" algn="just">
              <a:spcAft>
                <a:spcPts val="0"/>
              </a:spcAft>
              <a:buAutoNum type="arabicPeriod"/>
            </a:pPr>
            <a:r>
              <a:rPr lang="en-US" sz="2000" b="1" dirty="0">
                <a:effectLst/>
                <a:latin typeface="Times New Roman" panose="02020603050405020304" pitchFamily="18" charset="0"/>
                <a:cs typeface="Times New Roman" panose="02020603050405020304" pitchFamily="18" charset="0"/>
              </a:rPr>
              <a:t>They are not afraid of change: </a:t>
            </a:r>
            <a:r>
              <a:rPr lang="en-US" sz="2000" dirty="0">
                <a:effectLst/>
                <a:latin typeface="Times New Roman" panose="02020603050405020304" pitchFamily="18" charset="0"/>
                <a:cs typeface="Times New Roman" panose="02020603050405020304" pitchFamily="18" charset="0"/>
              </a:rPr>
              <a:t>Stay open to the opportunities </a:t>
            </a:r>
          </a:p>
          <a:p>
            <a:pPr marL="457200" indent="-457200" algn="just">
              <a:spcAft>
                <a:spcPts val="0"/>
              </a:spcAft>
              <a:buAutoNum type="arabicPeriod"/>
            </a:pPr>
            <a:r>
              <a:rPr lang="en-US" sz="2000" b="1" dirty="0">
                <a:latin typeface="Times New Roman" panose="02020603050405020304" pitchFamily="18" charset="0"/>
                <a:cs typeface="Times New Roman" panose="02020603050405020304" pitchFamily="18" charset="0"/>
              </a:rPr>
              <a:t>They enjoy the simple things: </a:t>
            </a:r>
            <a:r>
              <a:rPr lang="en-US" sz="2000" dirty="0">
                <a:latin typeface="Times New Roman" panose="02020603050405020304" pitchFamily="18" charset="0"/>
                <a:cs typeface="Times New Roman" panose="02020603050405020304" pitchFamily="18" charset="0"/>
              </a:rPr>
              <a:t>taking pleasure in small things which help you build a big picture of happiness.</a:t>
            </a:r>
            <a:endParaRPr lang="en-US"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969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Aft>
                <a:spcPts val="0"/>
              </a:spcAft>
            </a:pPr>
            <a:r>
              <a:rPr lang="en-US" sz="2000" b="1" i="0" dirty="0">
                <a:effectLst/>
                <a:latin typeface="Times New Roman" panose="02020603050405020304" pitchFamily="18" charset="0"/>
                <a:cs typeface="Times New Roman" panose="02020603050405020304" pitchFamily="18" charset="0"/>
              </a:rPr>
              <a:t>Difference between Human and Animal consciousness:</a:t>
            </a:r>
          </a:p>
          <a:p>
            <a:pPr algn="just">
              <a:spcAft>
                <a:spcPts val="0"/>
              </a:spcAft>
            </a:pPr>
            <a:r>
              <a:rPr lang="en-US" sz="2000" dirty="0">
                <a:latin typeface="Times New Roman" panose="02020603050405020304" pitchFamily="18" charset="0"/>
                <a:cs typeface="Times New Roman" panose="02020603050405020304" pitchFamily="18" charset="0"/>
              </a:rPr>
              <a:t>Human and animal consciousness comes into play with regard to physical facility.</a:t>
            </a:r>
          </a:p>
          <a:p>
            <a:pPr algn="just">
              <a:spcAft>
                <a:spcPts val="0"/>
              </a:spcAft>
            </a:pPr>
            <a:r>
              <a:rPr lang="en-US" sz="2000" dirty="0">
                <a:effectLst/>
                <a:latin typeface="Times New Roman" panose="02020603050405020304" pitchFamily="18" charset="0"/>
                <a:cs typeface="Times New Roman" panose="02020603050405020304" pitchFamily="18" charset="0"/>
              </a:rPr>
              <a:t>Physical facilities can easily be termed as living in animal consciousness since one is only concerned with satisfying physical urges or desires.</a:t>
            </a:r>
          </a:p>
          <a:p>
            <a:pPr algn="just">
              <a:spcAft>
                <a:spcPts val="0"/>
              </a:spcAft>
            </a:pPr>
            <a:r>
              <a:rPr lang="en-US" sz="2000" dirty="0">
                <a:latin typeface="Times New Roman" panose="02020603050405020304" pitchFamily="18" charset="0"/>
                <a:cs typeface="Times New Roman" panose="02020603050405020304" pitchFamily="18" charset="0"/>
              </a:rPr>
              <a:t>For instance, your pet dog will be happy with the food you give it and be content after eating. It does not think about how the food was prepared or presented to it.  </a:t>
            </a:r>
          </a:p>
          <a:p>
            <a:pPr algn="just">
              <a:spcAft>
                <a:spcPts val="0"/>
              </a:spcAft>
            </a:pPr>
            <a:r>
              <a:rPr lang="en-US" sz="2000" dirty="0">
                <a:latin typeface="Times New Roman" panose="02020603050405020304" pitchFamily="18" charset="0"/>
                <a:cs typeface="Times New Roman" panose="02020603050405020304" pitchFamily="18" charset="0"/>
              </a:rPr>
              <a:t>However for human, it becomes very important to cook food in different ways and to present it nicely on dining table.  Thus, physical facilities are not everything that a human being desires.  This is what differentiates humans from animals.</a:t>
            </a:r>
          </a:p>
          <a:p>
            <a:pPr algn="just">
              <a:spcAft>
                <a:spcPts val="0"/>
              </a:spcAft>
            </a:pPr>
            <a:r>
              <a:rPr lang="en-US" sz="2000" dirty="0">
                <a:latin typeface="Times New Roman" panose="02020603050405020304" pitchFamily="18" charset="0"/>
                <a:cs typeface="Times New Roman" panose="02020603050405020304" pitchFamily="18" charset="0"/>
              </a:rPr>
              <a:t>Living with right understanding, relationship and physical facilities together is called Human consciousness. </a:t>
            </a:r>
          </a:p>
          <a:p>
            <a:pPr algn="just">
              <a:spcAft>
                <a:spcPts val="0"/>
              </a:spcAft>
            </a:pPr>
            <a:r>
              <a:rPr lang="en-US" sz="2000" dirty="0">
                <a:latin typeface="Times New Roman" panose="02020603050405020304" pitchFamily="18" charset="0"/>
                <a:cs typeface="Times New Roman" panose="02020603050405020304" pitchFamily="18" charset="0"/>
              </a:rPr>
              <a:t>The transformation from animal consciousness to human consciousness is integral for humans. This qualitative improvement in consciousness is what makes us different from animals.</a:t>
            </a:r>
          </a:p>
          <a:p>
            <a:pPr algn="just">
              <a:spcAft>
                <a:spcPts val="0"/>
              </a:spcAft>
            </a:pPr>
            <a:endParaRPr lang="en-US" sz="2000" dirty="0">
              <a:latin typeface="Times New Roman" panose="02020603050405020304" pitchFamily="18" charset="0"/>
              <a:cs typeface="Times New Roman" panose="02020603050405020304" pitchFamily="18" charset="0"/>
            </a:endParaRPr>
          </a:p>
          <a:p>
            <a:pPr algn="just">
              <a:spcAft>
                <a:spcPts val="0"/>
              </a:spcAft>
            </a:pPr>
            <a:endParaRPr lang="en-US"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71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1076324"/>
            <a:ext cx="10706100" cy="5353051"/>
          </a:xfrm>
        </p:spPr>
        <p:txBody>
          <a:bodyPr>
            <a:noAutofit/>
          </a:bodyPr>
          <a:lstStyle/>
          <a:p>
            <a:pPr algn="just">
              <a:spcAft>
                <a:spcPts val="0"/>
              </a:spcAft>
            </a:pPr>
            <a:r>
              <a:rPr lang="en-US" sz="2000" b="1" i="0" dirty="0">
                <a:effectLst/>
                <a:latin typeface="Times New Roman" panose="02020603050405020304" pitchFamily="18" charset="0"/>
                <a:cs typeface="Times New Roman" panose="02020603050405020304" pitchFamily="18" charset="0"/>
              </a:rPr>
              <a:t>What are the different levels of human being? Explain how they can be interrelated?</a:t>
            </a:r>
          </a:p>
          <a:p>
            <a:pPr algn="just">
              <a:spcAft>
                <a:spcPts val="0"/>
              </a:spcAft>
            </a:pPr>
            <a:r>
              <a:rPr lang="en-US" sz="2000" b="1" i="1" dirty="0">
                <a:effectLst/>
                <a:latin typeface="Times New Roman" panose="02020603050405020304" pitchFamily="18" charset="0"/>
                <a:cs typeface="Times New Roman" panose="02020603050405020304" pitchFamily="18" charset="0"/>
              </a:rPr>
              <a:t>Levels of Living:</a:t>
            </a:r>
          </a:p>
          <a:p>
            <a:pPr algn="just">
              <a:spcAft>
                <a:spcPts val="0"/>
              </a:spcAft>
            </a:pPr>
            <a:r>
              <a:rPr lang="en-US" sz="2000" dirty="0">
                <a:latin typeface="Times New Roman" panose="02020603050405020304" pitchFamily="18" charset="0"/>
                <a:cs typeface="Times New Roman" panose="02020603050405020304" pitchFamily="18" charset="0"/>
              </a:rPr>
              <a:t>There are four levels of livings:</a:t>
            </a:r>
          </a:p>
          <a:p>
            <a:pPr marL="457200" indent="-457200" algn="just">
              <a:spcAft>
                <a:spcPts val="0"/>
              </a:spcAft>
              <a:buFont typeface="+mj-lt"/>
              <a:buAutoNum type="arabicPeriod"/>
            </a:pPr>
            <a:r>
              <a:rPr lang="en-US" sz="2000" b="0" i="0" dirty="0">
                <a:effectLst/>
                <a:latin typeface="Times New Roman" panose="02020603050405020304" pitchFamily="18" charset="0"/>
                <a:cs typeface="Times New Roman" panose="02020603050405020304" pitchFamily="18" charset="0"/>
              </a:rPr>
              <a:t>Living in myself</a:t>
            </a:r>
          </a:p>
          <a:p>
            <a:pPr marL="457200" indent="-457200" algn="just">
              <a:spcAft>
                <a:spcPts val="0"/>
              </a:spcAft>
              <a:buFont typeface="+mj-lt"/>
              <a:buAutoNum type="arabicPeriod"/>
            </a:pPr>
            <a:r>
              <a:rPr lang="en-US" sz="2000" dirty="0">
                <a:latin typeface="Times New Roman" panose="02020603050405020304" pitchFamily="18" charset="0"/>
                <a:cs typeface="Times New Roman" panose="02020603050405020304" pitchFamily="18" charset="0"/>
              </a:rPr>
              <a:t>Living in family</a:t>
            </a:r>
          </a:p>
          <a:p>
            <a:pPr marL="457200" indent="-457200" algn="just">
              <a:spcAft>
                <a:spcPts val="0"/>
              </a:spcAft>
              <a:buFont typeface="+mj-lt"/>
              <a:buAutoNum type="arabicPeriod"/>
            </a:pPr>
            <a:r>
              <a:rPr lang="en-US" sz="2000" b="0" i="0" dirty="0">
                <a:effectLst/>
                <a:latin typeface="Times New Roman" panose="02020603050405020304" pitchFamily="18" charset="0"/>
                <a:cs typeface="Times New Roman" panose="02020603050405020304" pitchFamily="18" charset="0"/>
              </a:rPr>
              <a:t>Living in Society</a:t>
            </a:r>
          </a:p>
          <a:p>
            <a:pPr marL="457200" indent="-457200" algn="just">
              <a:spcAft>
                <a:spcPts val="0"/>
              </a:spcAft>
              <a:buFont typeface="+mj-lt"/>
              <a:buAutoNum type="arabicPeriod"/>
            </a:pPr>
            <a:r>
              <a:rPr lang="en-US" sz="2000" dirty="0">
                <a:latin typeface="Times New Roman" panose="02020603050405020304" pitchFamily="18" charset="0"/>
                <a:cs typeface="Times New Roman" panose="02020603050405020304" pitchFamily="18" charset="0"/>
              </a:rPr>
              <a:t>Living in nature / existence</a:t>
            </a:r>
          </a:p>
          <a:p>
            <a:pPr algn="just">
              <a:spcAft>
                <a:spcPts val="0"/>
              </a:spcAft>
            </a:pPr>
            <a:r>
              <a:rPr lang="en-US" sz="2000" dirty="0">
                <a:latin typeface="Times New Roman" panose="02020603050405020304" pitchFamily="18" charset="0"/>
                <a:cs typeface="Times New Roman" panose="02020603050405020304" pitchFamily="18" charset="0"/>
              </a:rPr>
              <a:t>All these four levels are crucial to our existence in a harmonious state.</a:t>
            </a:r>
          </a:p>
          <a:p>
            <a:pPr algn="just">
              <a:spcAft>
                <a:spcPts val="0"/>
              </a:spcAft>
            </a:pPr>
            <a:r>
              <a:rPr lang="en-US" sz="2000" b="1" dirty="0">
                <a:latin typeface="Times New Roman" panose="02020603050405020304" pitchFamily="18" charset="0"/>
                <a:cs typeface="Times New Roman" panose="02020603050405020304" pitchFamily="18" charset="0"/>
              </a:rPr>
              <a:t>1) Living in Myself: </a:t>
            </a:r>
            <a:r>
              <a:rPr lang="en-US" sz="2000" dirty="0">
                <a:latin typeface="Times New Roman" panose="02020603050405020304" pitchFamily="18" charset="0"/>
                <a:cs typeface="Times New Roman" panose="02020603050405020304" pitchFamily="18" charset="0"/>
              </a:rPr>
              <a:t>The first level of our living is living in myself.  Our thoughts, desires and choices make each one of us unique.  Before we express ourselves, we think and this internal process is the Self.  The inner world or self co-exists with the body and together we refer to this as human being. Understanding this Self is extremely important because we mostly assume things about ourselves based on the unending conditions that we are subject to from childhood.  It is important to break these assumptions and get to know ourselves.  Testing our beliefs and passing them through our own natural acceptance can help us to achieve this.</a:t>
            </a:r>
            <a:endParaRPr lang="en-US"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5AC3273-20E4-7243-23A3-D004413413C1}"/>
              </a:ext>
            </a:extLst>
          </p:cNvPr>
          <p:cNvSpPr txBox="1"/>
          <p:nvPr/>
        </p:nvSpPr>
        <p:spPr>
          <a:xfrm>
            <a:off x="366713" y="428625"/>
            <a:ext cx="11458574" cy="417871"/>
          </a:xfrm>
          <a:prstGeom prst="rect">
            <a:avLst/>
          </a:prstGeom>
          <a:noFill/>
        </p:spPr>
        <p:txBody>
          <a:bodyPr wrap="square">
            <a:spAutoFit/>
          </a:bodyPr>
          <a:lstStyle/>
          <a:p>
            <a:pPr lvl="0" algn="just">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6. Method</a:t>
            </a:r>
            <a:r>
              <a:rPr lang="en-US" sz="2000" b="1" u="sng"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000" b="1" u="sng"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fulfill</a:t>
            </a:r>
            <a:r>
              <a:rPr lang="en-US" sz="2000" b="1" u="sng" spc="8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b="1" u="sng"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above</a:t>
            </a:r>
            <a:r>
              <a:rPr lang="en-US" sz="2000" b="1" u="sng"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human</a:t>
            </a:r>
            <a:r>
              <a:rPr lang="en-US" sz="2000" b="1" u="sng"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aspirations:</a:t>
            </a:r>
            <a:r>
              <a:rPr lang="en-US" sz="2000" b="1" u="sng"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understanding</a:t>
            </a:r>
            <a:r>
              <a:rPr lang="en-US" sz="2000" b="1" u="sng"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000" b="1" u="sng"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living</a:t>
            </a:r>
            <a:r>
              <a:rPr lang="en-US" sz="2000" b="1" u="sng"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000" b="1" u="sng"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harmony </a:t>
            </a:r>
            <a:r>
              <a:rPr lang="en-US" sz="2000" b="1" u="sng" dirty="0">
                <a:effectLst/>
                <a:latin typeface="Times New Roman" panose="02020603050405020304" pitchFamily="18" charset="0"/>
                <a:ea typeface="Times New Roman" panose="02020603050405020304" pitchFamily="18" charset="0"/>
                <a:cs typeface="Times New Roman" panose="02020603050405020304" pitchFamily="18" charset="0"/>
              </a:rPr>
              <a:t>at various levels</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924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Aft>
                <a:spcPts val="0"/>
              </a:spcAft>
            </a:pPr>
            <a:r>
              <a:rPr lang="en-US" sz="2000" b="1" dirty="0">
                <a:latin typeface="Times New Roman" panose="02020603050405020304" pitchFamily="18" charset="0"/>
                <a:cs typeface="Times New Roman" panose="02020603050405020304" pitchFamily="18" charset="0"/>
              </a:rPr>
              <a:t>2) Living in Family: </a:t>
            </a:r>
            <a:r>
              <a:rPr lang="en-US" sz="2000" dirty="0">
                <a:latin typeface="Times New Roman" panose="02020603050405020304" pitchFamily="18" charset="0"/>
                <a:cs typeface="Times New Roman" panose="02020603050405020304" pitchFamily="18" charset="0"/>
              </a:rPr>
              <a:t>The next level of our living is living in the family, which includes our parents, siblings, friends, classmates, teachers etc.  This is our first set of relationships and we interact with them on a daily basis.  When we try to understand ourselves better, we end up understanding each of them better as well.  Also understanding their expectations helps us to live in harmony within family and society.</a:t>
            </a:r>
          </a:p>
          <a:p>
            <a:pPr algn="just">
              <a:spcAft>
                <a:spcPts val="0"/>
              </a:spcAft>
            </a:pPr>
            <a:r>
              <a:rPr lang="en-US" sz="2000" b="1" dirty="0">
                <a:latin typeface="Times New Roman" panose="02020603050405020304" pitchFamily="18" charset="0"/>
                <a:cs typeface="Times New Roman" panose="02020603050405020304" pitchFamily="18" charset="0"/>
              </a:rPr>
              <a:t>3) Living in Society: </a:t>
            </a:r>
            <a:r>
              <a:rPr lang="en-US" sz="2000" dirty="0">
                <a:latin typeface="Times New Roman" panose="02020603050405020304" pitchFamily="18" charset="0"/>
                <a:cs typeface="Times New Roman" panose="02020603050405020304" pitchFamily="18" charset="0"/>
              </a:rPr>
              <a:t>Living in society is a level that is lined with living in family since family is a sub-group of the larger group society.  Society is composed of all people that we come into contact directly or indirectly and all people upon whom we depend directly or indirectly.  The human system involving interdependencies related to food, clothing, housing, health, education etc., is called society.  And as we understand ourselves and our family better, we also begin to understand society in a better manner.</a:t>
            </a:r>
          </a:p>
          <a:p>
            <a:pPr algn="just">
              <a:spcAft>
                <a:spcPts val="0"/>
              </a:spcAft>
            </a:pPr>
            <a:r>
              <a:rPr lang="en-US" sz="2000" b="1" dirty="0">
                <a:latin typeface="Times New Roman" panose="02020603050405020304" pitchFamily="18" charset="0"/>
                <a:cs typeface="Times New Roman" panose="02020603050405020304" pitchFamily="18" charset="0"/>
              </a:rPr>
              <a:t>4) Living in Nature / Existence: </a:t>
            </a:r>
            <a:r>
              <a:rPr lang="en-US" sz="2000" dirty="0">
                <a:latin typeface="Times New Roman" panose="02020603050405020304" pitchFamily="18" charset="0"/>
                <a:cs typeface="Times New Roman" panose="02020603050405020304" pitchFamily="18" charset="0"/>
              </a:rPr>
              <a:t>Last, but not the least, we live in nature and this large eco-system is necessary for the survival of the individual, the family and society.  We need to understand </a:t>
            </a:r>
            <a:r>
              <a:rPr lang="en-US" sz="2000" dirty="0" err="1">
                <a:latin typeface="Times New Roman" panose="02020603050405020304" pitchFamily="18" charset="0"/>
                <a:cs typeface="Times New Roman" panose="02020603050405020304" pitchFamily="18" charset="0"/>
              </a:rPr>
              <a:t>naturein</a:t>
            </a:r>
            <a:r>
              <a:rPr lang="en-US" sz="2000" dirty="0">
                <a:latin typeface="Times New Roman" panose="02020603050405020304" pitchFamily="18" charset="0"/>
                <a:cs typeface="Times New Roman" panose="02020603050405020304" pitchFamily="18" charset="0"/>
              </a:rPr>
              <a:t> order to be able to engage with it in a relationship that leads to mutual fulfilment.</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149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Week one: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r>
              <a:rPr lang="en-US" sz="2000" b="1" i="0" dirty="0">
                <a:solidFill>
                  <a:srgbClr val="000000"/>
                </a:solidFill>
                <a:effectLst/>
                <a:latin typeface="Times New Roman" panose="02020603050405020304" pitchFamily="18" charset="0"/>
                <a:cs typeface="Times New Roman" panose="02020603050405020304" pitchFamily="18" charset="0"/>
              </a:rPr>
              <a:t>Lecture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28600" algn="just"/>
            <a:r>
              <a:rPr lang="en-US" sz="2000" b="0" i="0" dirty="0">
                <a:solidFill>
                  <a:srgbClr val="000000"/>
                </a:solidFill>
                <a:effectLst/>
                <a:latin typeface="Times New Roman" panose="02020603050405020304" pitchFamily="18" charset="0"/>
                <a:cs typeface="Times New Roman" panose="02020603050405020304" pitchFamily="18" charset="0"/>
              </a:rPr>
              <a:t>1.     Understanding the need, basic guidelines, content and process for value education.</a:t>
            </a:r>
          </a:p>
          <a:p>
            <a:pPr marL="228600" algn="just"/>
            <a:r>
              <a:rPr lang="en-US" sz="2000" b="0" i="0" dirty="0">
                <a:solidFill>
                  <a:srgbClr val="000000"/>
                </a:solidFill>
                <a:effectLst/>
                <a:latin typeface="Times New Roman" panose="02020603050405020304" pitchFamily="18" charset="0"/>
                <a:cs typeface="Times New Roman" panose="02020603050405020304" pitchFamily="18" charset="0"/>
              </a:rPr>
              <a:t>2.     Self-exploration-its content and process; ‘Natural Acceptance’ and experiential Validations-as the mechanism for self exploration.</a:t>
            </a:r>
          </a:p>
          <a:p>
            <a:pPr marL="0" algn="just"/>
            <a:r>
              <a:rPr lang="en-US" sz="2000" b="1" i="0" dirty="0">
                <a:solidFill>
                  <a:srgbClr val="000000"/>
                </a:solidFill>
                <a:effectLst/>
                <a:latin typeface="Times New Roman" panose="02020603050405020304" pitchFamily="18" charset="0"/>
                <a:cs typeface="Times New Roman" panose="02020603050405020304" pitchFamily="18" charset="0"/>
              </a:rPr>
              <a:t> Practical</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Introduce yourself in detail. What are the goals in your life? How do you set your goals in your life? How do you differentiate between right and wrong? What have been your achievements and shortcomings in your life? Observe and analyze them.</a:t>
            </a:r>
          </a:p>
          <a:p>
            <a:pPr algn="l"/>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1" i="0" dirty="0">
                <a:solidFill>
                  <a:srgbClr val="000000"/>
                </a:solidFill>
                <a:effectLst/>
                <a:latin typeface="Times New Roman" panose="02020603050405020304" pitchFamily="18" charset="0"/>
                <a:cs typeface="Times New Roman" panose="02020603050405020304" pitchFamily="18" charset="0"/>
              </a:rPr>
              <a:t>Home Work:</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r>
              <a:rPr lang="en-US" sz="2000" b="0" i="0" dirty="0">
                <a:solidFill>
                  <a:srgbClr val="000000"/>
                </a:solidFill>
                <a:effectLst/>
                <a:latin typeface="Times New Roman" panose="02020603050405020304" pitchFamily="18" charset="0"/>
                <a:cs typeface="Times New Roman" panose="02020603050405020304" pitchFamily="18" charset="0"/>
              </a:rPr>
              <a:t>What is your idea of success/progress/development?</a:t>
            </a:r>
          </a:p>
          <a:p>
            <a:pPr algn="l"/>
            <a:r>
              <a:rPr lang="en-US" sz="2000" b="1" i="0" dirty="0">
                <a:solidFill>
                  <a:srgbClr val="000000"/>
                </a:solidFill>
                <a:effectLst/>
                <a:latin typeface="Times New Roman" panose="02020603050405020304" pitchFamily="18" charset="0"/>
                <a:cs typeface="Times New Roman" panose="02020603050405020304" pitchFamily="18" charset="0"/>
              </a:rPr>
              <a:t> Expected outcome: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r>
              <a:rPr lang="en-US" sz="2000" b="0" i="0" dirty="0">
                <a:solidFill>
                  <a:srgbClr val="000000"/>
                </a:solidFill>
                <a:effectLst/>
                <a:latin typeface="Times New Roman" panose="02020603050405020304" pitchFamily="18" charset="0"/>
                <a:cs typeface="Times New Roman" panose="02020603050405020304" pitchFamily="18" charset="0"/>
              </a:rPr>
              <a:t>The students start exploring themselves: get comfortable to each other and to the teacher and start finding the need and relevance for the course.</a:t>
            </a: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Practice Exercises</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562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Week two:   Lecture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2860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3.     Continuous happiness and prosperity-A look a basic human aspirations.</a:t>
            </a:r>
          </a:p>
          <a:p>
            <a:pPr marL="22860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4.     Right understanding, Relationship and Physical Facilities- the basic requirements for fulfillment of aspirations of every human being.</a:t>
            </a:r>
          </a:p>
          <a:p>
            <a:pPr marL="0"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 Practical</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Now a days, there is a lot of voice about many techno-genic maladies such as energy and natural resource depletion, environmental pollution, global warming, ozone depletion, deforestation, soil degradation, etc. – all these seem to be man-made problems threatening the survival of life on Earth – What is the root cause of these maladies &amp; what is the way out your opinion? On the other hand, there is rapidly growing danger because of nuclear proliferation, arms race, terrorism, criminalization of politics, large scale corruption, scams, breakdown of relationships, generation gap, depression &amp; suicidal attempts, </a:t>
            </a:r>
            <a:r>
              <a:rPr lang="en-US" sz="2000" b="0" i="0" dirty="0" err="1">
                <a:solidFill>
                  <a:srgbClr val="000000"/>
                </a:solidFill>
                <a:effectLst/>
                <a:latin typeface="Times New Roman" panose="02020603050405020304" pitchFamily="18" charset="0"/>
                <a:cs typeface="Times New Roman" panose="02020603050405020304" pitchFamily="18" charset="0"/>
              </a:rPr>
              <a:t>etc</a:t>
            </a:r>
            <a:r>
              <a:rPr lang="en-US" sz="2000" b="0" i="0" dirty="0">
                <a:solidFill>
                  <a:srgbClr val="000000"/>
                </a:solidFill>
                <a:effectLst/>
                <a:latin typeface="Times New Roman" panose="02020603050405020304" pitchFamily="18" charset="0"/>
                <a:cs typeface="Times New Roman" panose="02020603050405020304" pitchFamily="18" charset="0"/>
              </a:rPr>
              <a:t>-what do you  think, is the root cause of these threats to human happiness and peace – what could be the way out in your opinion?</a:t>
            </a:r>
          </a:p>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 Home Work:</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1. What is your idea of success/progress/development (after lectures 3 &amp; 4)?</a:t>
            </a:r>
          </a:p>
          <a:p>
            <a:pPr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2. What is your idea of happiness?</a:t>
            </a:r>
          </a:p>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 Expected outcome: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The students start finding that technical education without study of human values can generate more problems than solutions. They also start feeling that lack of understanding of human values is the root cause of all problems and the sustained solution could emerge only through understanding of human value based living. Any solution brought out through fear, temptation of dogma will not be sustainable.</a:t>
            </a: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Practice Exercises</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136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Week three: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Lecture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2860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5.     Understanding Happiness and prosperity correctly-A critical appraisal of the current scenario</a:t>
            </a:r>
          </a:p>
          <a:p>
            <a:pPr marL="22860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6.     Method to fulfill the above human aspirations: Understanding and living in harmony at various levels</a:t>
            </a:r>
          </a:p>
          <a:p>
            <a:pPr marL="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 </a:t>
            </a:r>
          </a:p>
          <a:p>
            <a:pPr algn="just">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Practical</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2860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1.     Observe that each one of us has Natural Acceptance, based on which one can verify right or not right for him. Verify this in case of</a:t>
            </a:r>
          </a:p>
          <a:p>
            <a:pPr marL="71374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i</a:t>
            </a:r>
            <a:r>
              <a:rPr lang="en-US" sz="2000" b="0" i="0" dirty="0">
                <a:solidFill>
                  <a:srgbClr val="000000"/>
                </a:solidFill>
                <a:effectLst/>
                <a:latin typeface="Times New Roman" panose="02020603050405020304" pitchFamily="18" charset="0"/>
                <a:cs typeface="Times New Roman" panose="02020603050405020304" pitchFamily="18" charset="0"/>
              </a:rPr>
              <a:t>.          What is Naturally Acceptable to you in relationship – Feeling of respect or disrespect?</a:t>
            </a:r>
          </a:p>
          <a:p>
            <a:pPr marL="71374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                ii.          What is Naturally Acceptable to you – to nurture or to exploit others?</a:t>
            </a:r>
          </a:p>
          <a:p>
            <a:pPr marL="71374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Is your living the same as your natural acceptance or different?</a:t>
            </a:r>
          </a:p>
          <a:p>
            <a:pPr algn="l">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 </a:t>
            </a:r>
          </a:p>
          <a:p>
            <a:pPr marL="22860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2.     Out of the three basic requirements for fulfillment of your aspirations- right understanding, relationship and physical facilities, observe how the problems in your family are related to each. Also observe how much time &amp; effort you devote for each in your daily routine.</a:t>
            </a: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Practice Exercises</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540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algn="l">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Home Work:</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1. What are the 3 key problems you see around yourself at each of the 4 levels – individual, family, society and nature/existence?</a:t>
            </a:r>
          </a:p>
          <a:p>
            <a:pPr algn="l">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2. What are the possible solutions you can think of for each of the problems identified earlier?</a:t>
            </a:r>
          </a:p>
          <a:p>
            <a:pPr algn="l">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 </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spcBef>
                <a:spcPts val="0"/>
              </a:spcBef>
            </a:pPr>
            <a:r>
              <a:rPr lang="en-US" sz="2000" b="1" i="0" dirty="0">
                <a:solidFill>
                  <a:srgbClr val="000000"/>
                </a:solidFill>
                <a:effectLst/>
                <a:latin typeface="Times New Roman" panose="02020603050405020304" pitchFamily="18" charset="0"/>
                <a:cs typeface="Times New Roman" panose="02020603050405020304" pitchFamily="18" charset="0"/>
              </a:rPr>
              <a:t>Expected outcome: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2860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1.     The students are able to see that verification on the basic of natural acceptance and experiential validation through living is the only way to verify right or wrong, and referring to any external source like text or instrument or any other person cannot enable them to verify with authenticity; it will only develop assumptions.</a:t>
            </a:r>
          </a:p>
          <a:p>
            <a:pPr marL="22860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2.     The students are able to see that their practice in living is not in harmony with their natural acceptance most of the time, and all they need to do is to refer to their natural acceptance to remove this disharmony.</a:t>
            </a:r>
          </a:p>
          <a:p>
            <a:pPr marL="228600" marR="0" algn="just">
              <a:spcBef>
                <a:spcPts val="0"/>
              </a:spcBef>
            </a:pPr>
            <a:r>
              <a:rPr lang="en-US" sz="2000" b="0" i="0" dirty="0">
                <a:solidFill>
                  <a:srgbClr val="000000"/>
                </a:solidFill>
                <a:effectLst/>
                <a:latin typeface="Times New Roman" panose="02020603050405020304" pitchFamily="18" charset="0"/>
                <a:cs typeface="Times New Roman" panose="02020603050405020304" pitchFamily="18" charset="0"/>
              </a:rPr>
              <a:t>3.     The students are able to see that lack of right understanding leading to lack of relationship is the major cause of problems in their family and not the lack of physical facilities in most of the cases, while they have given higher priority to earning of physical facilities in their life ignoring relationships and not being aware that right understanding is the most important requirement for any human being.</a:t>
            </a: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Practice Exercises</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34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83" y="638116"/>
            <a:ext cx="10515600" cy="750162"/>
          </a:xfrm>
        </p:spPr>
        <p:txBody>
          <a:bodyPr>
            <a:normAutofit/>
          </a:bodyPr>
          <a:lstStyle/>
          <a:p>
            <a:r>
              <a:rPr lang="en-US" sz="2400" b="1" dirty="0"/>
              <a:t>CASE STUDY: </a:t>
            </a:r>
            <a:r>
              <a:rPr lang="en-US" sz="2400" b="1" dirty="0">
                <a:solidFill>
                  <a:srgbClr val="FF0000"/>
                </a:solidFill>
              </a:rPr>
              <a:t>SATYA NARAYAN NADELLA </a:t>
            </a:r>
            <a:endParaRPr lang="en-IN" sz="2400" b="1" dirty="0">
              <a:solidFill>
                <a:srgbClr val="FF0000"/>
              </a:solidFill>
            </a:endParaRPr>
          </a:p>
        </p:txBody>
      </p:sp>
      <p:pic>
        <p:nvPicPr>
          <p:cNvPr id="5" name="Picture 4"/>
          <p:cNvPicPr>
            <a:picLocks noChangeAspect="1"/>
          </p:cNvPicPr>
          <p:nvPr/>
        </p:nvPicPr>
        <p:blipFill>
          <a:blip r:embed="rId2"/>
          <a:stretch>
            <a:fillRect/>
          </a:stretch>
        </p:blipFill>
        <p:spPr>
          <a:xfrm>
            <a:off x="8936454" y="0"/>
            <a:ext cx="3255546" cy="1201016"/>
          </a:xfrm>
          <a:prstGeom prst="rect">
            <a:avLst/>
          </a:prstGeom>
        </p:spPr>
      </p:pic>
      <p:sp>
        <p:nvSpPr>
          <p:cNvPr id="3" name="TextBox 2">
            <a:extLst>
              <a:ext uri="{FF2B5EF4-FFF2-40B4-BE49-F238E27FC236}">
                <a16:creationId xmlns:a16="http://schemas.microsoft.com/office/drawing/2014/main" id="{DAFF1C39-E272-463C-AE23-D0AC94DFBBEC}"/>
              </a:ext>
            </a:extLst>
          </p:cNvPr>
          <p:cNvSpPr txBox="1"/>
          <p:nvPr/>
        </p:nvSpPr>
        <p:spPr>
          <a:xfrm>
            <a:off x="393582" y="1388278"/>
            <a:ext cx="5718736" cy="5447645"/>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dirty="0"/>
              <a:t>Native of Anantpur (AP), born on 19</a:t>
            </a:r>
            <a:r>
              <a:rPr lang="en-US" baseline="30000" dirty="0"/>
              <a:t>th</a:t>
            </a:r>
            <a:r>
              <a:rPr lang="en-US" dirty="0"/>
              <a:t> Aug 1967</a:t>
            </a:r>
          </a:p>
          <a:p>
            <a:pPr marL="285750" indent="-285750" algn="just">
              <a:spcAft>
                <a:spcPts val="600"/>
              </a:spcAft>
              <a:buFont typeface="Arial" panose="020B0604020202020204" pitchFamily="34" charset="0"/>
              <a:buChar char="•"/>
            </a:pPr>
            <a:r>
              <a:rPr lang="en-US" dirty="0"/>
              <a:t>Wife </a:t>
            </a:r>
            <a:r>
              <a:rPr lang="en-US" dirty="0" err="1"/>
              <a:t>Anupama</a:t>
            </a:r>
            <a:r>
              <a:rPr lang="en-US" dirty="0"/>
              <a:t> Nadella, 3 kids 2 daughters and a son</a:t>
            </a:r>
          </a:p>
          <a:p>
            <a:pPr marL="285750" indent="-285750" algn="just">
              <a:spcAft>
                <a:spcPts val="600"/>
              </a:spcAft>
              <a:buFont typeface="Arial" panose="020B0604020202020204" pitchFamily="34" charset="0"/>
              <a:buChar char="•"/>
            </a:pPr>
            <a:r>
              <a:rPr lang="en-US" dirty="0"/>
              <a:t>On dated 4</a:t>
            </a:r>
            <a:r>
              <a:rPr lang="en-US" baseline="30000" dirty="0"/>
              <a:t>th</a:t>
            </a:r>
            <a:r>
              <a:rPr lang="en-US" dirty="0"/>
              <a:t> Feb 2014 he was made as CEO of Microsoft</a:t>
            </a:r>
          </a:p>
          <a:p>
            <a:pPr marL="285750" indent="-285750" algn="just">
              <a:spcAft>
                <a:spcPts val="600"/>
              </a:spcAft>
              <a:buFont typeface="Arial" panose="020B0604020202020204" pitchFamily="34" charset="0"/>
              <a:buChar char="•"/>
            </a:pPr>
            <a:r>
              <a:rPr lang="en-US" dirty="0"/>
              <a:t>He had keen interest in Engineering, so completed Bachelor’s in India and  carried higher education at USA</a:t>
            </a:r>
          </a:p>
          <a:p>
            <a:pPr marL="285750" indent="-285750" algn="just">
              <a:spcAft>
                <a:spcPts val="600"/>
              </a:spcAft>
              <a:buFont typeface="Arial" panose="020B0604020202020204" pitchFamily="34" charset="0"/>
              <a:buChar char="•"/>
            </a:pPr>
            <a:r>
              <a:rPr lang="en-US" dirty="0"/>
              <a:t>He use to pursue studies and carry out job side by side</a:t>
            </a:r>
          </a:p>
          <a:p>
            <a:pPr marL="285750" indent="-285750" algn="just">
              <a:spcAft>
                <a:spcPts val="600"/>
              </a:spcAft>
              <a:buFont typeface="Arial" panose="020B0604020202020204" pitchFamily="34" charset="0"/>
              <a:buChar char="•"/>
            </a:pPr>
            <a:r>
              <a:rPr lang="en-US" dirty="0"/>
              <a:t>Got involved with Microsoft in various aspects</a:t>
            </a:r>
          </a:p>
          <a:p>
            <a:pPr marL="285750" indent="-285750" algn="just">
              <a:spcAft>
                <a:spcPts val="600"/>
              </a:spcAft>
              <a:buFont typeface="Arial" panose="020B0604020202020204" pitchFamily="34" charset="0"/>
              <a:buChar char="•"/>
            </a:pPr>
            <a:r>
              <a:rPr lang="en-US" dirty="0"/>
              <a:t>Draws more than 308 Crores (</a:t>
            </a:r>
            <a:r>
              <a:rPr lang="en-US" dirty="0" err="1"/>
              <a:t>wrt</a:t>
            </a:r>
            <a:r>
              <a:rPr lang="en-US" dirty="0"/>
              <a:t> to Indian Currency)</a:t>
            </a:r>
          </a:p>
          <a:p>
            <a:pPr marL="285750" indent="-285750" algn="just">
              <a:spcAft>
                <a:spcPts val="600"/>
              </a:spcAft>
              <a:buFont typeface="Arial" panose="020B0604020202020204" pitchFamily="34" charset="0"/>
              <a:buChar char="•"/>
            </a:pPr>
            <a:r>
              <a:rPr lang="en-US" dirty="0"/>
              <a:t>Today’s Microsoft shares have 7 times the value than previous comparison</a:t>
            </a:r>
          </a:p>
          <a:p>
            <a:pPr marL="285750" indent="-285750" algn="just">
              <a:spcAft>
                <a:spcPts val="600"/>
              </a:spcAft>
              <a:buFont typeface="Arial" panose="020B0604020202020204" pitchFamily="34" charset="0"/>
              <a:buChar char="•"/>
            </a:pPr>
            <a:r>
              <a:rPr lang="en-US" dirty="0"/>
              <a:t>Keep Hunger on (Curiosity towards new things) – Stagnant, Flow</a:t>
            </a:r>
          </a:p>
          <a:p>
            <a:pPr marL="285750" indent="-285750" algn="just">
              <a:spcAft>
                <a:spcPts val="600"/>
              </a:spcAft>
              <a:buFont typeface="Arial" panose="020B0604020202020204" pitchFamily="34" charset="0"/>
              <a:buChar char="•"/>
            </a:pPr>
            <a:r>
              <a:rPr lang="en-US" dirty="0"/>
              <a:t>Don’t Keep Confusion rather keep clarity</a:t>
            </a:r>
          </a:p>
          <a:p>
            <a:pPr marL="285750" indent="-285750" algn="just">
              <a:spcAft>
                <a:spcPts val="600"/>
              </a:spcAft>
              <a:buFont typeface="Arial" panose="020B0604020202020204" pitchFamily="34" charset="0"/>
              <a:buChar char="•"/>
            </a:pPr>
            <a:r>
              <a:rPr lang="en-US" dirty="0"/>
              <a:t>Family Conditions not good</a:t>
            </a:r>
          </a:p>
          <a:p>
            <a:pPr marL="285750" indent="-285750" algn="just">
              <a:spcAft>
                <a:spcPts val="600"/>
              </a:spcAft>
              <a:buFont typeface="Arial" panose="020B0604020202020204" pitchFamily="34" charset="0"/>
              <a:buChar char="•"/>
            </a:pPr>
            <a:r>
              <a:rPr lang="en-US" dirty="0"/>
              <a:t>Passion is different, profession is different</a:t>
            </a:r>
          </a:p>
          <a:p>
            <a:pPr marL="285750" indent="-285750" algn="just">
              <a:spcAft>
                <a:spcPts val="600"/>
              </a:spcAft>
              <a:buFont typeface="Arial" panose="020B0604020202020204" pitchFamily="34" charset="0"/>
              <a:buChar char="•"/>
            </a:pPr>
            <a:r>
              <a:rPr lang="en-US" dirty="0"/>
              <a:t>Be the strength not a leader</a:t>
            </a:r>
          </a:p>
        </p:txBody>
      </p:sp>
      <p:pic>
        <p:nvPicPr>
          <p:cNvPr id="8" name="Picture 7"/>
          <p:cNvPicPr>
            <a:picLocks noChangeAspect="1"/>
          </p:cNvPicPr>
          <p:nvPr/>
        </p:nvPicPr>
        <p:blipFill>
          <a:blip r:embed="rId3"/>
          <a:stretch>
            <a:fillRect/>
          </a:stretch>
        </p:blipFill>
        <p:spPr>
          <a:xfrm>
            <a:off x="6252753" y="1238624"/>
            <a:ext cx="3317079" cy="2471227"/>
          </a:xfrm>
          <a:prstGeom prst="rect">
            <a:avLst/>
          </a:prstGeom>
        </p:spPr>
      </p:pic>
      <p:pic>
        <p:nvPicPr>
          <p:cNvPr id="9" name="Picture 8"/>
          <p:cNvPicPr>
            <a:picLocks noChangeAspect="1"/>
          </p:cNvPicPr>
          <p:nvPr/>
        </p:nvPicPr>
        <p:blipFill>
          <a:blip r:embed="rId4"/>
          <a:stretch>
            <a:fillRect/>
          </a:stretch>
        </p:blipFill>
        <p:spPr>
          <a:xfrm>
            <a:off x="9569832" y="1238624"/>
            <a:ext cx="2622167" cy="2471225"/>
          </a:xfrm>
          <a:prstGeom prst="rect">
            <a:avLst/>
          </a:prstGeom>
        </p:spPr>
      </p:pic>
      <p:pic>
        <p:nvPicPr>
          <p:cNvPr id="10" name="Picture 9"/>
          <p:cNvPicPr>
            <a:picLocks noChangeAspect="1"/>
          </p:cNvPicPr>
          <p:nvPr/>
        </p:nvPicPr>
        <p:blipFill>
          <a:blip r:embed="rId5"/>
          <a:stretch>
            <a:fillRect/>
          </a:stretch>
        </p:blipFill>
        <p:spPr>
          <a:xfrm>
            <a:off x="6252752" y="3709850"/>
            <a:ext cx="3317080" cy="3148149"/>
          </a:xfrm>
          <a:prstGeom prst="rect">
            <a:avLst/>
          </a:prstGeom>
        </p:spPr>
      </p:pic>
      <p:pic>
        <p:nvPicPr>
          <p:cNvPr id="12" name="Picture 11"/>
          <p:cNvPicPr>
            <a:picLocks noChangeAspect="1"/>
          </p:cNvPicPr>
          <p:nvPr/>
        </p:nvPicPr>
        <p:blipFill>
          <a:blip r:embed="rId6"/>
          <a:stretch>
            <a:fillRect/>
          </a:stretch>
        </p:blipFill>
        <p:spPr>
          <a:xfrm>
            <a:off x="9569831" y="3709849"/>
            <a:ext cx="2622167" cy="3148150"/>
          </a:xfrm>
          <a:prstGeom prst="rect">
            <a:avLst/>
          </a:prstGeom>
        </p:spPr>
      </p:pic>
    </p:spTree>
    <p:extLst>
      <p:ext uri="{BB962C8B-B14F-4D97-AF65-F5344CB8AC3E}">
        <p14:creationId xmlns:p14="http://schemas.microsoft.com/office/powerpoint/2010/main" val="186916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marL="457200" indent="-457200" algn="l">
              <a:spcBef>
                <a:spcPts val="0"/>
              </a:spcBef>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What </a:t>
            </a:r>
            <a:r>
              <a:rPr lang="en-US" sz="2000" dirty="0">
                <a:solidFill>
                  <a:srgbClr val="000000"/>
                </a:solidFill>
                <a:latin typeface="Times New Roman" panose="02020603050405020304" pitchFamily="18" charset="0"/>
                <a:cs typeface="Times New Roman" panose="02020603050405020304" pitchFamily="18" charset="0"/>
              </a:rPr>
              <a:t> do you mean by values or human values? (5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Briefly explain</a:t>
            </a:r>
            <a:r>
              <a:rPr lang="en-US" sz="2000" b="0" i="0" dirty="0">
                <a:solidFill>
                  <a:srgbClr val="000000"/>
                </a:solidFill>
                <a:effectLst/>
                <a:latin typeface="Times New Roman" panose="02020603050405020304" pitchFamily="18" charset="0"/>
                <a:cs typeface="Times New Roman" panose="02020603050405020304" pitchFamily="18" charset="0"/>
              </a:rPr>
              <a:t> the fundamental values of human beings? (8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What do you mean by values? How do they differ from skills? How are the values and skills are complementary?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 For the success in any human endeavor both values and skills are required ”. Explain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What is value education? What is the importance of value education?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Explain briefly the importance of value based education for the development of a society.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What is value education? Why there is a need of value education?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Enumerate the basic guidelines for value education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Mention the contents of value education (5marks)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Discuss the process involved in value education.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Define self exploration. Describe the contents of self exploration? (7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Enlist the purpose of self-exploration.</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Self exploration is a process of dialogue between ‘what you are’ and ‘what you really want to be’. Explain and illustrate.  (OR) Explain the process of self exploration with the help of a diagram. (10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What do you mean by natural acceptance and experimental validation? Briefly explain (6 marks)</a:t>
            </a:r>
          </a:p>
          <a:p>
            <a:pPr marL="457200" indent="-457200" algn="l">
              <a:spcBef>
                <a:spcPts val="0"/>
              </a:spcBef>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rPr>
              <a:t>How can we verify proposals on the basis of our natural acceptance? Explain with example. (OR) What do you mean by your natural acceptance? Illustrate with examples.  Is it innate, universal and invariant with time? Explain</a:t>
            </a:r>
          </a:p>
          <a:p>
            <a:pPr algn="l">
              <a:spcBef>
                <a:spcPts val="0"/>
              </a:spcBef>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Sample Questions on UNIT-1 of UHV</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4132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 What do you understand by the terms </a:t>
            </a:r>
            <a:r>
              <a:rPr lang="en-US" sz="2000" dirty="0" err="1">
                <a:solidFill>
                  <a:srgbClr val="000000"/>
                </a:solidFill>
                <a:latin typeface="Times New Roman" panose="02020603050405020304" pitchFamily="18" charset="0"/>
                <a:cs typeface="Times New Roman" panose="02020603050405020304" pitchFamily="18" charset="0"/>
              </a:rPr>
              <a:t>Svatva</a:t>
            </a:r>
            <a:r>
              <a:rPr lang="en-US" sz="2000" dirty="0">
                <a:solidFill>
                  <a:srgbClr val="000000"/>
                </a:solidFill>
                <a:latin typeface="Times New Roman" panose="02020603050405020304" pitchFamily="18" charset="0"/>
                <a:cs typeface="Times New Roman" panose="02020603050405020304" pitchFamily="18" charset="0"/>
              </a:rPr>
              <a:t>, Swatantra and </a:t>
            </a:r>
            <a:r>
              <a:rPr lang="en-US" sz="2000" dirty="0" err="1">
                <a:solidFill>
                  <a:srgbClr val="000000"/>
                </a:solidFill>
                <a:latin typeface="Times New Roman" panose="02020603050405020304" pitchFamily="18" charset="0"/>
                <a:cs typeface="Times New Roman" panose="02020603050405020304" pitchFamily="18" charset="0"/>
              </a:rPr>
              <a:t>Swarajya</a:t>
            </a:r>
            <a:r>
              <a:rPr lang="en-US" sz="2000" dirty="0">
                <a:solidFill>
                  <a:srgbClr val="000000"/>
                </a:solidFill>
                <a:latin typeface="Times New Roman" panose="02020603050405020304" pitchFamily="18" charset="0"/>
                <a:cs typeface="Times New Roman" panose="02020603050405020304" pitchFamily="18" charset="0"/>
              </a:rPr>
              <a:t>? Explain (8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What is pre-conditioning? What is their source? Do you fee that you have some preconditioning? How do you evaluate them? (8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“I want to do research in astronomy” / “ I want to serve society” / “ I want to earn a lot of money and fame”.  In the above cases, what is the basic aspiration? Justify your answer. (8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Briefly explain the basic human aspirations. (6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Differentiate between the terms Happiness, Prosperity and Wealth (7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What is the prevailing notions of Happiness and Prosperity? Explain how the false notions of happiness and Prosperity have affected human living at all four levels. (8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Write the differences between Prosperity and Wealth. (6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What do the abbreviations given as SVDD, SSDD and SSSS signify? Briefly describe (7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What are the requirements to fulfil basic human aspirations? (OR) what is the program to fulfil the basic human aspirations? Explain (OR) Explain the basic requirements to fulfill human aspirations. Give the current priority among them. (OR) 3 things are needed to fulfill basic human aspirations-right understanding, right relationships and physical facilities. Explain meaning of each one of these. (10 marks)</a:t>
            </a:r>
          </a:p>
          <a:p>
            <a:pPr marL="457200" indent="-457200" algn="l">
              <a:spcBef>
                <a:spcPts val="0"/>
              </a:spcBef>
              <a:buFont typeface="+mj-lt"/>
              <a:buAutoNum type="arabicPeriod" startAt="16"/>
            </a:pPr>
            <a:r>
              <a:rPr lang="en-US" sz="2000" dirty="0">
                <a:solidFill>
                  <a:srgbClr val="000000"/>
                </a:solidFill>
                <a:latin typeface="Times New Roman" panose="02020603050405020304" pitchFamily="18" charset="0"/>
                <a:cs typeface="Times New Roman" panose="02020603050405020304" pitchFamily="18" charset="0"/>
              </a:rPr>
              <a:t> ‘Physical facilities are necessary and complete for animals, while they are necessary but not complete for humans’. Comment.  (OR) Physical facilities are necessary but not complete for human being. Do you agree with this statement? Support your answers with reasons and examples.</a:t>
            </a:r>
          </a:p>
          <a:p>
            <a:pPr marL="457200" indent="-457200" algn="l">
              <a:spcBef>
                <a:spcPts val="0"/>
              </a:spcBef>
              <a:buFont typeface="+mj-lt"/>
              <a:buAutoNum type="arabicPeriod" startAt="16"/>
            </a:pPr>
            <a:endParaRPr lang="en-US" sz="2000" dirty="0">
              <a:solidFill>
                <a:srgbClr val="000000"/>
              </a:solidFill>
              <a:latin typeface="Times New Roman" panose="02020603050405020304" pitchFamily="18" charset="0"/>
              <a:cs typeface="Times New Roman" panose="02020603050405020304" pitchFamily="18" charset="0"/>
            </a:endParaRPr>
          </a:p>
          <a:p>
            <a:pPr algn="l">
              <a:spcBef>
                <a:spcPts val="0"/>
              </a:spcBef>
            </a:pPr>
            <a:r>
              <a:rPr lang="en-US" sz="2000" dirty="0">
                <a:solidFill>
                  <a:srgbClr val="000000"/>
                </a:solidFill>
                <a:latin typeface="Times New Roman" panose="02020603050405020304" pitchFamily="18" charset="0"/>
                <a:cs typeface="Times New Roman" panose="02020603050405020304" pitchFamily="18" charset="0"/>
              </a:rPr>
              <a:t> </a:t>
            </a: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Sample Questions on UNIT-1 of UHV</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167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647700" y="742950"/>
            <a:ext cx="10706100" cy="5075980"/>
          </a:xfrm>
        </p:spPr>
        <p:txBody>
          <a:bodyPr>
            <a:noAutofit/>
          </a:bodyPr>
          <a:lstStyle/>
          <a:p>
            <a:pPr marL="457200" indent="-457200" algn="l">
              <a:spcBef>
                <a:spcPts val="0"/>
              </a:spcBef>
              <a:buFont typeface="+mj-lt"/>
              <a:buAutoNum type="arabicPeriod" startAt="26"/>
            </a:pPr>
            <a:r>
              <a:rPr lang="en-US" sz="2000" dirty="0">
                <a:solidFill>
                  <a:srgbClr val="000000"/>
                </a:solidFill>
                <a:latin typeface="Times New Roman" panose="02020603050405020304" pitchFamily="18" charset="0"/>
                <a:cs typeface="Times New Roman" panose="02020603050405020304" pitchFamily="18" charset="0"/>
              </a:rPr>
              <a:t>What do you mean by animal and human consciousness? Explain with the help of a diagram. (OR) Distinguish between “ human consciousness” and “ animal consciousness”. How “Shiksha and </a:t>
            </a:r>
            <a:r>
              <a:rPr lang="en-US" sz="2000" dirty="0" err="1">
                <a:solidFill>
                  <a:srgbClr val="000000"/>
                </a:solidFill>
                <a:latin typeface="Times New Roman" panose="02020603050405020304" pitchFamily="18" charset="0"/>
                <a:cs typeface="Times New Roman" panose="02020603050405020304" pitchFamily="18" charset="0"/>
              </a:rPr>
              <a:t>Sanskar</a:t>
            </a:r>
            <a:r>
              <a:rPr lang="en-US" sz="2000" dirty="0">
                <a:solidFill>
                  <a:srgbClr val="000000"/>
                </a:solidFill>
                <a:latin typeface="Times New Roman" panose="02020603050405020304" pitchFamily="18" charset="0"/>
                <a:cs typeface="Times New Roman" panose="02020603050405020304" pitchFamily="18" charset="0"/>
              </a:rPr>
              <a:t>” are helpful in raising man to “human consciousness” (OR) What is the difference between animal consciousness and human consciousness? How does the transformation take place in a human being? (10 marks)</a:t>
            </a:r>
          </a:p>
          <a:p>
            <a:pPr marL="457200" indent="-457200" algn="l">
              <a:spcBef>
                <a:spcPts val="0"/>
              </a:spcBef>
              <a:buFont typeface="+mj-lt"/>
              <a:buAutoNum type="arabicPeriod" startAt="26"/>
            </a:pPr>
            <a:r>
              <a:rPr lang="en-US" sz="2000" dirty="0">
                <a:solidFill>
                  <a:srgbClr val="000000"/>
                </a:solidFill>
                <a:latin typeface="Times New Roman" panose="02020603050405020304" pitchFamily="18" charset="0"/>
                <a:cs typeface="Times New Roman" panose="02020603050405020304" pitchFamily="18" charset="0"/>
              </a:rPr>
              <a:t>Critically examine the prevailing notions of happiness in the society and their consequences. (8 marks)</a:t>
            </a:r>
          </a:p>
          <a:p>
            <a:pPr marL="457200" indent="-457200" algn="l">
              <a:spcBef>
                <a:spcPts val="0"/>
              </a:spcBef>
              <a:buFont typeface="+mj-lt"/>
              <a:buAutoNum type="arabicPeriod" startAt="26"/>
            </a:pPr>
            <a:r>
              <a:rPr lang="en-US" sz="2000" dirty="0">
                <a:solidFill>
                  <a:srgbClr val="000000"/>
                </a:solidFill>
                <a:latin typeface="Times New Roman" panose="02020603050405020304" pitchFamily="18" charset="0"/>
                <a:cs typeface="Times New Roman" panose="02020603050405020304" pitchFamily="18" charset="0"/>
              </a:rPr>
              <a:t>Enumerate the symptoms of a happy person. (7 marks)</a:t>
            </a:r>
          </a:p>
          <a:p>
            <a:pPr marL="457200" indent="-457200" algn="l">
              <a:spcBef>
                <a:spcPts val="0"/>
              </a:spcBef>
              <a:buFont typeface="+mj-lt"/>
              <a:buAutoNum type="arabicPeriod" startAt="26"/>
            </a:pPr>
            <a:r>
              <a:rPr lang="en-US" sz="2000" dirty="0">
                <a:solidFill>
                  <a:srgbClr val="000000"/>
                </a:solidFill>
                <a:latin typeface="Times New Roman" panose="02020603050405020304" pitchFamily="18" charset="0"/>
                <a:cs typeface="Times New Roman" panose="02020603050405020304" pitchFamily="18" charset="0"/>
              </a:rPr>
              <a:t>Briefly explain the difference between Human and Animal Consciousness (7 marks)</a:t>
            </a:r>
          </a:p>
          <a:p>
            <a:pPr marL="457200" indent="-457200" algn="l">
              <a:spcBef>
                <a:spcPts val="0"/>
              </a:spcBef>
              <a:buFont typeface="+mj-lt"/>
              <a:buAutoNum type="arabicPeriod" startAt="26"/>
            </a:pPr>
            <a:r>
              <a:rPr lang="en-US" sz="2000" dirty="0">
                <a:solidFill>
                  <a:srgbClr val="000000"/>
                </a:solidFill>
                <a:latin typeface="Times New Roman" panose="02020603050405020304" pitchFamily="18" charset="0"/>
                <a:cs typeface="Times New Roman" panose="02020603050405020304" pitchFamily="18" charset="0"/>
              </a:rPr>
              <a:t>What are the different levels of human being? Explain how they can be interrelated (8 marks)</a:t>
            </a:r>
          </a:p>
          <a:p>
            <a:pPr algn="l">
              <a:spcBef>
                <a:spcPts val="0"/>
              </a:spcBef>
            </a:pPr>
            <a:endParaRPr lang="en-US" sz="2000" dirty="0">
              <a:solidFill>
                <a:srgbClr val="000000"/>
              </a:solidFill>
              <a:latin typeface="Times New Roman" panose="02020603050405020304" pitchFamily="18" charset="0"/>
              <a:cs typeface="Times New Roman" panose="02020603050405020304" pitchFamily="18" charset="0"/>
            </a:endParaRPr>
          </a:p>
          <a:p>
            <a:pPr algn="l">
              <a:spcBef>
                <a:spcPts val="0"/>
              </a:spcBef>
            </a:pPr>
            <a:r>
              <a:rPr lang="en-US" sz="2000" dirty="0">
                <a:solidFill>
                  <a:srgbClr val="000000"/>
                </a:solidFill>
                <a:latin typeface="Times New Roman" panose="02020603050405020304" pitchFamily="18" charset="0"/>
                <a:cs typeface="Times New Roman" panose="02020603050405020304" pitchFamily="18" charset="0"/>
              </a:rPr>
              <a:t> </a:t>
            </a: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dirty="0">
              <a:solidFill>
                <a:srgbClr val="000000"/>
              </a:solidFill>
              <a:latin typeface="Times New Roman" panose="02020603050405020304" pitchFamily="18" charset="0"/>
              <a:cs typeface="Times New Roman" panose="02020603050405020304" pitchFamily="18" charset="0"/>
            </a:endParaRPr>
          </a:p>
          <a:p>
            <a:pPr marL="457200" indent="-457200" algn="l">
              <a:spcBef>
                <a:spcPts val="0"/>
              </a:spcBef>
              <a:buFont typeface="+mj-lt"/>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140CA96-A6C0-6B45-DA26-1B927FB1B087}"/>
              </a:ext>
            </a:extLst>
          </p:cNvPr>
          <p:cNvSpPr txBox="1"/>
          <p:nvPr/>
        </p:nvSpPr>
        <p:spPr>
          <a:xfrm>
            <a:off x="366713" y="428625"/>
            <a:ext cx="11458574" cy="417871"/>
          </a:xfrm>
          <a:prstGeom prst="rect">
            <a:avLst/>
          </a:prstGeom>
          <a:noFill/>
        </p:spPr>
        <p:txBody>
          <a:bodyPr wrap="square">
            <a:spAutoFit/>
          </a:bodyPr>
          <a:lstStyle/>
          <a:p>
            <a:pPr lvl="0" algn="ctr">
              <a:lnSpc>
                <a:spcPct val="115000"/>
              </a:lnSpc>
              <a:spcAft>
                <a:spcPts val="1000"/>
              </a:spcAft>
            </a:pPr>
            <a:r>
              <a:rPr lang="en-US" sz="2000" b="1" u="sng" spc="-15" dirty="0">
                <a:effectLst/>
                <a:latin typeface="Times New Roman" panose="02020603050405020304" pitchFamily="18" charset="0"/>
                <a:ea typeface="Calibri" panose="020F0502020204030204" pitchFamily="34" charset="0"/>
                <a:cs typeface="Times New Roman" panose="02020603050405020304" pitchFamily="18" charset="0"/>
              </a:rPr>
              <a:t>Sample Questions on UNIT-1 of UHV</a:t>
            </a:r>
            <a:endParaRPr lang="en-IN" sz="2000" b="1" u="sng"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832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83" y="638116"/>
            <a:ext cx="10515600" cy="750162"/>
          </a:xfrm>
        </p:spPr>
        <p:txBody>
          <a:bodyPr>
            <a:normAutofit/>
          </a:bodyPr>
          <a:lstStyle/>
          <a:p>
            <a:r>
              <a:rPr lang="en-US" sz="2400" b="1" dirty="0">
                <a:solidFill>
                  <a:srgbClr val="FF0000"/>
                </a:solidFill>
              </a:rPr>
              <a:t>Importance of Value Based Education </a:t>
            </a:r>
            <a:endParaRPr lang="en-IN" sz="2400" b="1" dirty="0">
              <a:solidFill>
                <a:srgbClr val="FF0000"/>
              </a:solidFill>
            </a:endParaRPr>
          </a:p>
        </p:txBody>
      </p:sp>
      <p:pic>
        <p:nvPicPr>
          <p:cNvPr id="5" name="Picture 4"/>
          <p:cNvPicPr>
            <a:picLocks noChangeAspect="1"/>
          </p:cNvPicPr>
          <p:nvPr/>
        </p:nvPicPr>
        <p:blipFill>
          <a:blip r:embed="rId2"/>
          <a:stretch>
            <a:fillRect/>
          </a:stretch>
        </p:blipFill>
        <p:spPr>
          <a:xfrm>
            <a:off x="8936454" y="0"/>
            <a:ext cx="3255546" cy="1201016"/>
          </a:xfrm>
          <a:prstGeom prst="rect">
            <a:avLst/>
          </a:prstGeom>
        </p:spPr>
      </p:pic>
      <p:sp>
        <p:nvSpPr>
          <p:cNvPr id="3" name="TextBox 2">
            <a:extLst>
              <a:ext uri="{FF2B5EF4-FFF2-40B4-BE49-F238E27FC236}">
                <a16:creationId xmlns:a16="http://schemas.microsoft.com/office/drawing/2014/main" id="{DAFF1C39-E272-463C-AE23-D0AC94DFBBEC}"/>
              </a:ext>
            </a:extLst>
          </p:cNvPr>
          <p:cNvSpPr txBox="1"/>
          <p:nvPr/>
        </p:nvSpPr>
        <p:spPr>
          <a:xfrm>
            <a:off x="393581" y="1388278"/>
            <a:ext cx="5526451" cy="2185214"/>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dirty="0"/>
              <a:t>Every parent wants to give the best education to children</a:t>
            </a:r>
          </a:p>
          <a:p>
            <a:pPr marL="285750" indent="-285750" algn="just">
              <a:spcAft>
                <a:spcPts val="600"/>
              </a:spcAft>
              <a:buFont typeface="Arial" panose="020B0604020202020204" pitchFamily="34" charset="0"/>
              <a:buChar char="•"/>
            </a:pPr>
            <a:r>
              <a:rPr lang="en-US" dirty="0"/>
              <a:t>Parents focus on extracurricular activities and value education along with academics</a:t>
            </a:r>
          </a:p>
          <a:p>
            <a:pPr marL="285750" indent="-285750" algn="just">
              <a:spcAft>
                <a:spcPts val="600"/>
              </a:spcAft>
              <a:buFont typeface="Arial" panose="020B0604020202020204" pitchFamily="34" charset="0"/>
              <a:buChar char="•"/>
            </a:pPr>
            <a:r>
              <a:rPr lang="en-US" dirty="0"/>
              <a:t>In current situation, huge crisis of moral values exists in society for which value-based education proves to be the solution</a:t>
            </a:r>
          </a:p>
        </p:txBody>
      </p:sp>
      <p:sp>
        <p:nvSpPr>
          <p:cNvPr id="6" name="TextBox 5">
            <a:extLst>
              <a:ext uri="{FF2B5EF4-FFF2-40B4-BE49-F238E27FC236}">
                <a16:creationId xmlns:a16="http://schemas.microsoft.com/office/drawing/2014/main" id="{54209968-B35B-65C0-9176-3305454AB9D5}"/>
              </a:ext>
            </a:extLst>
          </p:cNvPr>
          <p:cNvSpPr txBox="1"/>
          <p:nvPr/>
        </p:nvSpPr>
        <p:spPr>
          <a:xfrm>
            <a:off x="6372091" y="1232477"/>
            <a:ext cx="5618804" cy="3323987"/>
          </a:xfrm>
          <a:prstGeom prst="rect">
            <a:avLst/>
          </a:prstGeom>
          <a:noFill/>
        </p:spPr>
        <p:txBody>
          <a:bodyPr wrap="square" rtlCol="0">
            <a:spAutoFit/>
          </a:bodyPr>
          <a:lstStyle/>
          <a:p>
            <a:pPr algn="just">
              <a:spcAft>
                <a:spcPts val="600"/>
              </a:spcAft>
            </a:pPr>
            <a:r>
              <a:rPr lang="en-US" b="1" dirty="0">
                <a:solidFill>
                  <a:srgbClr val="00B0F0"/>
                </a:solidFill>
              </a:rPr>
              <a:t>Advantages:</a:t>
            </a:r>
          </a:p>
          <a:p>
            <a:pPr marL="285750" indent="-285750" algn="just">
              <a:spcAft>
                <a:spcPts val="600"/>
              </a:spcAft>
              <a:buFont typeface="Arial" panose="020B0604020202020204" pitchFamily="34" charset="0"/>
              <a:buChar char="•"/>
            </a:pPr>
            <a:r>
              <a:rPr lang="en-US" dirty="0"/>
              <a:t>Develop the children into people with strong character and values</a:t>
            </a:r>
          </a:p>
          <a:p>
            <a:pPr marL="285750" indent="-285750" algn="just">
              <a:spcAft>
                <a:spcPts val="600"/>
              </a:spcAft>
              <a:buFont typeface="Arial" panose="020B0604020202020204" pitchFamily="34" charset="0"/>
              <a:buChar char="•"/>
            </a:pPr>
            <a:r>
              <a:rPr lang="en-US" dirty="0"/>
              <a:t>Positive direction to students to shape their future</a:t>
            </a:r>
          </a:p>
          <a:p>
            <a:pPr marL="285750" indent="-285750" algn="just">
              <a:spcAft>
                <a:spcPts val="600"/>
              </a:spcAft>
              <a:buFont typeface="Arial" panose="020B0604020202020204" pitchFamily="34" charset="0"/>
              <a:buChar char="•"/>
            </a:pPr>
            <a:r>
              <a:rPr lang="en-US" dirty="0"/>
              <a:t>Teaches them best way to live</a:t>
            </a:r>
          </a:p>
          <a:p>
            <a:pPr marL="285750" indent="-285750" algn="just">
              <a:spcAft>
                <a:spcPts val="600"/>
              </a:spcAft>
              <a:buFont typeface="Arial" panose="020B0604020202020204" pitchFamily="34" charset="0"/>
              <a:buChar char="•"/>
            </a:pPr>
            <a:r>
              <a:rPr lang="en-US" dirty="0"/>
              <a:t>Students become more and more responsible and sensible</a:t>
            </a:r>
          </a:p>
          <a:p>
            <a:pPr marL="285750" indent="-285750" algn="just">
              <a:spcAft>
                <a:spcPts val="600"/>
              </a:spcAft>
              <a:buFont typeface="Arial" panose="020B0604020202020204" pitchFamily="34" charset="0"/>
              <a:buChar char="•"/>
            </a:pPr>
            <a:r>
              <a:rPr lang="en-US" dirty="0"/>
              <a:t>Understand the perspective of life in a better way</a:t>
            </a:r>
          </a:p>
          <a:p>
            <a:pPr marL="285750" indent="-285750" algn="just">
              <a:spcAft>
                <a:spcPts val="600"/>
              </a:spcAft>
              <a:buFont typeface="Arial" panose="020B0604020202020204" pitchFamily="34" charset="0"/>
              <a:buChar char="•"/>
            </a:pPr>
            <a:r>
              <a:rPr lang="en-US" dirty="0"/>
              <a:t>Students develop strong relationship with family and friends</a:t>
            </a:r>
          </a:p>
        </p:txBody>
      </p:sp>
      <p:pic>
        <p:nvPicPr>
          <p:cNvPr id="4" name="Picture 3">
            <a:extLst>
              <a:ext uri="{FF2B5EF4-FFF2-40B4-BE49-F238E27FC236}">
                <a16:creationId xmlns:a16="http://schemas.microsoft.com/office/drawing/2014/main" id="{B7D09671-4821-23D0-305B-E46A8B923ACD}"/>
              </a:ext>
            </a:extLst>
          </p:cNvPr>
          <p:cNvPicPr>
            <a:picLocks noChangeAspect="1"/>
          </p:cNvPicPr>
          <p:nvPr/>
        </p:nvPicPr>
        <p:blipFill>
          <a:blip r:embed="rId3"/>
          <a:stretch>
            <a:fillRect/>
          </a:stretch>
        </p:blipFill>
        <p:spPr>
          <a:xfrm>
            <a:off x="6418880" y="4556464"/>
            <a:ext cx="5773120" cy="2301536"/>
          </a:xfrm>
          <a:prstGeom prst="rect">
            <a:avLst/>
          </a:prstGeom>
        </p:spPr>
      </p:pic>
      <p:pic>
        <p:nvPicPr>
          <p:cNvPr id="8" name="Picture 7">
            <a:extLst>
              <a:ext uri="{FF2B5EF4-FFF2-40B4-BE49-F238E27FC236}">
                <a16:creationId xmlns:a16="http://schemas.microsoft.com/office/drawing/2014/main" id="{7E6F01A6-3A05-DEE6-F031-CD22049CAEBE}"/>
              </a:ext>
            </a:extLst>
          </p:cNvPr>
          <p:cNvPicPr>
            <a:picLocks noChangeAspect="1"/>
          </p:cNvPicPr>
          <p:nvPr/>
        </p:nvPicPr>
        <p:blipFill>
          <a:blip r:embed="rId4"/>
          <a:stretch>
            <a:fillRect/>
          </a:stretch>
        </p:blipFill>
        <p:spPr>
          <a:xfrm>
            <a:off x="0" y="3534015"/>
            <a:ext cx="4747967" cy="3323986"/>
          </a:xfrm>
          <a:prstGeom prst="rect">
            <a:avLst/>
          </a:prstGeom>
        </p:spPr>
      </p:pic>
    </p:spTree>
    <p:extLst>
      <p:ext uri="{BB962C8B-B14F-4D97-AF65-F5344CB8AC3E}">
        <p14:creationId xmlns:p14="http://schemas.microsoft.com/office/powerpoint/2010/main" val="6027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8"/>
                                        </p:tgtEl>
                                        <p:attrNameLst>
                                          <p:attrName>r</p:attrName>
                                        </p:attrNameLst>
                                      </p:cBhvr>
                                    </p:animRot>
                                    <p:animRot by="-240000">
                                      <p:cBhvr>
                                        <p:cTn id="12" dur="200" fill="hold">
                                          <p:stCondLst>
                                            <p:cond delay="200"/>
                                          </p:stCondLst>
                                        </p:cTn>
                                        <p:tgtEl>
                                          <p:spTgt spid="8"/>
                                        </p:tgtEl>
                                        <p:attrNameLst>
                                          <p:attrName>r</p:attrName>
                                        </p:attrNameLst>
                                      </p:cBhvr>
                                    </p:animRot>
                                    <p:animRot by="240000">
                                      <p:cBhvr>
                                        <p:cTn id="13" dur="200" fill="hold">
                                          <p:stCondLst>
                                            <p:cond delay="400"/>
                                          </p:stCondLst>
                                        </p:cTn>
                                        <p:tgtEl>
                                          <p:spTgt spid="8"/>
                                        </p:tgtEl>
                                        <p:attrNameLst>
                                          <p:attrName>r</p:attrName>
                                        </p:attrNameLst>
                                      </p:cBhvr>
                                    </p:animRot>
                                    <p:animRot by="-240000">
                                      <p:cBhvr>
                                        <p:cTn id="14" dur="200" fill="hold">
                                          <p:stCondLst>
                                            <p:cond delay="600"/>
                                          </p:stCondLst>
                                        </p:cTn>
                                        <p:tgtEl>
                                          <p:spTgt spid="8"/>
                                        </p:tgtEl>
                                        <p:attrNameLst>
                                          <p:attrName>r</p:attrName>
                                        </p:attrNameLst>
                                      </p:cBhvr>
                                    </p:animRot>
                                    <p:animRot by="120000">
                                      <p:cBhvr>
                                        <p:cTn id="15"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277283" y="942975"/>
            <a:ext cx="9120717" cy="5271012"/>
          </a:xfrm>
        </p:spPr>
        <p:txBody>
          <a:bodyPr>
            <a:noAutofit/>
          </a:bodyPr>
          <a:lstStyle/>
          <a:p>
            <a:r>
              <a:rPr lang="en-US" sz="2000" b="1" spc="-15" dirty="0">
                <a:effectLst/>
                <a:latin typeface="Times New Roman" panose="02020603050405020304" pitchFamily="18" charset="0"/>
                <a:ea typeface="Calibri" panose="020F0502020204030204" pitchFamily="34" charset="0"/>
                <a:cs typeface="Times New Roman" panose="02020603050405020304" pitchFamily="18" charset="0"/>
              </a:rPr>
              <a:t>What are the fundamental values of Human beings?:</a:t>
            </a:r>
          </a:p>
          <a:p>
            <a:pPr algn="just"/>
            <a:r>
              <a:rPr lang="en-US" sz="2000" spc="-15" dirty="0">
                <a:effectLst/>
                <a:ea typeface="Calibri" panose="020F0502020204030204" pitchFamily="34" charset="0"/>
                <a:cs typeface="Times New Roman" panose="02020603050405020304" pitchFamily="18" charset="0"/>
              </a:rPr>
              <a:t>The five fundamental human values are : (1) Right Conduct  (2) Peace  (3) Truth  (4) Love and (5) Non-violence</a:t>
            </a:r>
          </a:p>
          <a:p>
            <a:pPr algn="just"/>
            <a:r>
              <a:rPr lang="en-US" sz="2000" b="1" spc="-15" dirty="0">
                <a:effectLst/>
                <a:ea typeface="Calibri" panose="020F0502020204030204" pitchFamily="34" charset="0"/>
                <a:cs typeface="Times New Roman" panose="02020603050405020304" pitchFamily="18" charset="0"/>
              </a:rPr>
              <a:t>Values to right conduct:</a:t>
            </a:r>
          </a:p>
          <a:p>
            <a:pPr marL="514350" indent="-514350" algn="just">
              <a:buAutoNum type="romanLcParenR"/>
            </a:pPr>
            <a:r>
              <a:rPr lang="en-US" sz="2000" b="1" spc="-15" dirty="0">
                <a:cs typeface="Times New Roman" panose="02020603050405020304" pitchFamily="18" charset="0"/>
              </a:rPr>
              <a:t>Self-help skills: </a:t>
            </a:r>
            <a:r>
              <a:rPr lang="en-US" sz="2000" spc="-15" dirty="0">
                <a:cs typeface="Times New Roman" panose="02020603050405020304" pitchFamily="18" charset="0"/>
              </a:rPr>
              <a:t>Care of possessions, diet, hygiene, modesty, posture, self reliance and tidy appearance</a:t>
            </a:r>
          </a:p>
          <a:p>
            <a:pPr marL="514350" indent="-514350" algn="just">
              <a:buAutoNum type="romanLcParenR"/>
            </a:pPr>
            <a:r>
              <a:rPr lang="en-US" sz="2000" b="1" spc="-15" dirty="0">
                <a:cs typeface="Times New Roman" panose="02020603050405020304" pitchFamily="18" charset="0"/>
              </a:rPr>
              <a:t>Social skills: </a:t>
            </a:r>
            <a:r>
              <a:rPr lang="en-US" sz="2000" spc="-15" dirty="0">
                <a:cs typeface="Times New Roman" panose="02020603050405020304" pitchFamily="18" charset="0"/>
              </a:rPr>
              <a:t>Good behavior, good manners, good relationship, helpfulness, No wastage and good environment</a:t>
            </a:r>
          </a:p>
          <a:p>
            <a:pPr marL="514350" indent="-514350" algn="just">
              <a:buAutoNum type="romanLcParenR"/>
            </a:pPr>
            <a:r>
              <a:rPr lang="en-US" sz="2000" b="1" spc="-15" dirty="0">
                <a:cs typeface="Times New Roman" panose="02020603050405020304" pitchFamily="18" charset="0"/>
              </a:rPr>
              <a:t>Ethical skills: </a:t>
            </a:r>
            <a:r>
              <a:rPr lang="en-US" sz="2000" spc="-15" dirty="0">
                <a:cs typeface="Times New Roman" panose="02020603050405020304" pitchFamily="18" charset="0"/>
              </a:rPr>
              <a:t>Code of conduct, courage, dependability, duty, efficiency, ingenuity, initiative, perseverance (continued effort), punctuality, resourcefulness, respect for all and responsibility.</a:t>
            </a:r>
            <a:endParaRPr lang="en-IN" sz="2000" spc="-15" dirty="0">
              <a:cs typeface="Times New Roman" panose="02020603050405020304" pitchFamily="18" charset="0"/>
            </a:endParaRPr>
          </a:p>
          <a:p>
            <a:pPr algn="just"/>
            <a:r>
              <a:rPr lang="en-IN" sz="2000" b="1" spc="-15" dirty="0">
                <a:cs typeface="Times New Roman" panose="02020603050405020304" pitchFamily="18" charset="0"/>
              </a:rPr>
              <a:t>Values to peace: </a:t>
            </a:r>
            <a:r>
              <a:rPr lang="en-IN" sz="2000" spc="-15" dirty="0">
                <a:cs typeface="Times New Roman" panose="02020603050405020304" pitchFamily="18" charset="0"/>
              </a:rPr>
              <a:t>Attention, calmness, concentration, contentment, dignity, discipline, equality, faithfulness, focus, gratitude, happiness, harmony, humility, inner silence, optimism, patience, reflection, satisfaction, self-acceptance, self-confidence, self control, self-discipline, self-esteem, self-respect, sense control,  tolerance and understanding</a:t>
            </a:r>
            <a:endParaRPr lang="en-US" sz="2000" b="1" spc="-15" dirty="0">
              <a:cs typeface="Times New Roman" panose="02020603050405020304" pitchFamily="18" charset="0"/>
            </a:endParaRPr>
          </a:p>
        </p:txBody>
      </p:sp>
      <p:pic>
        <p:nvPicPr>
          <p:cNvPr id="4" name="Picture 3">
            <a:extLst>
              <a:ext uri="{FF2B5EF4-FFF2-40B4-BE49-F238E27FC236}">
                <a16:creationId xmlns:a16="http://schemas.microsoft.com/office/drawing/2014/main" id="{86AAAC93-DD74-B546-2C21-77DDBA082587}"/>
              </a:ext>
            </a:extLst>
          </p:cNvPr>
          <p:cNvPicPr>
            <a:picLocks noChangeAspect="1"/>
          </p:cNvPicPr>
          <p:nvPr/>
        </p:nvPicPr>
        <p:blipFill>
          <a:blip r:embed="rId2"/>
          <a:stretch>
            <a:fillRect/>
          </a:stretch>
        </p:blipFill>
        <p:spPr>
          <a:xfrm>
            <a:off x="8936454" y="0"/>
            <a:ext cx="3255546" cy="1201016"/>
          </a:xfrm>
          <a:prstGeom prst="rect">
            <a:avLst/>
          </a:prstGeom>
        </p:spPr>
      </p:pic>
      <p:pic>
        <p:nvPicPr>
          <p:cNvPr id="2" name="Picture 1">
            <a:extLst>
              <a:ext uri="{FF2B5EF4-FFF2-40B4-BE49-F238E27FC236}">
                <a16:creationId xmlns:a16="http://schemas.microsoft.com/office/drawing/2014/main" id="{D654B343-0875-A882-D390-D2C2E8A7B873}"/>
              </a:ext>
            </a:extLst>
          </p:cNvPr>
          <p:cNvPicPr>
            <a:picLocks noChangeAspect="1"/>
          </p:cNvPicPr>
          <p:nvPr/>
        </p:nvPicPr>
        <p:blipFill>
          <a:blip r:embed="rId3"/>
          <a:stretch>
            <a:fillRect/>
          </a:stretch>
        </p:blipFill>
        <p:spPr>
          <a:xfrm>
            <a:off x="9465733" y="1514475"/>
            <a:ext cx="2726267" cy="2270125"/>
          </a:xfrm>
          <a:prstGeom prst="rect">
            <a:avLst/>
          </a:prstGeom>
        </p:spPr>
      </p:pic>
      <p:pic>
        <p:nvPicPr>
          <p:cNvPr id="5" name="Picture 4">
            <a:extLst>
              <a:ext uri="{FF2B5EF4-FFF2-40B4-BE49-F238E27FC236}">
                <a16:creationId xmlns:a16="http://schemas.microsoft.com/office/drawing/2014/main" id="{5204EE4B-111E-778E-2BC7-243CB64F3A0B}"/>
              </a:ext>
            </a:extLst>
          </p:cNvPr>
          <p:cNvPicPr>
            <a:picLocks noChangeAspect="1"/>
          </p:cNvPicPr>
          <p:nvPr/>
        </p:nvPicPr>
        <p:blipFill>
          <a:blip r:embed="rId4"/>
          <a:stretch>
            <a:fillRect/>
          </a:stretch>
        </p:blipFill>
        <p:spPr>
          <a:xfrm>
            <a:off x="9465733" y="4030134"/>
            <a:ext cx="2726267" cy="2686306"/>
          </a:xfrm>
          <a:prstGeom prst="rect">
            <a:avLst/>
          </a:prstGeom>
        </p:spPr>
      </p:pic>
    </p:spTree>
    <p:extLst>
      <p:ext uri="{BB962C8B-B14F-4D97-AF65-F5344CB8AC3E}">
        <p14:creationId xmlns:p14="http://schemas.microsoft.com/office/powerpoint/2010/main" val="25118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02708" y="1065549"/>
            <a:ext cx="9208558" cy="5529984"/>
          </a:xfrm>
        </p:spPr>
        <p:txBody>
          <a:bodyPr>
            <a:noAutofit/>
          </a:bodyPr>
          <a:lstStyle/>
          <a:p>
            <a:pPr algn="just"/>
            <a:r>
              <a:rPr lang="en-US" sz="2000" b="1" spc="-15" dirty="0">
                <a:effectLst/>
                <a:ea typeface="Calibri" panose="020F0502020204030204" pitchFamily="34" charset="0"/>
                <a:cs typeface="Times New Roman" panose="02020603050405020304" pitchFamily="18" charset="0"/>
              </a:rPr>
              <a:t>What are the fundamental values of Human beings?:</a:t>
            </a:r>
          </a:p>
          <a:p>
            <a:pPr algn="just"/>
            <a:r>
              <a:rPr lang="en-US" sz="2000" b="1" spc="-15" dirty="0">
                <a:effectLst/>
                <a:ea typeface="Calibri" panose="020F0502020204030204" pitchFamily="34" charset="0"/>
                <a:cs typeface="Times New Roman" panose="02020603050405020304" pitchFamily="18" charset="0"/>
              </a:rPr>
              <a:t>Values to Truth: </a:t>
            </a:r>
            <a:r>
              <a:rPr lang="en-US" sz="2000" spc="-15" dirty="0">
                <a:effectLst/>
                <a:ea typeface="Calibri" panose="020F0502020204030204" pitchFamily="34" charset="0"/>
                <a:cs typeface="Times New Roman" panose="02020603050405020304" pitchFamily="18" charset="0"/>
              </a:rPr>
              <a:t>Accuracy, curiosity, fairness, fearlessness, honesty, integrity (unity of thought, word and deed), intuition, justice, optimism, purity, quest for knowledge, reason, self-analysis, sincerity, spirit of enquiry, synthesis, trust, truthfulness and determination.</a:t>
            </a:r>
          </a:p>
          <a:p>
            <a:pPr algn="just"/>
            <a:r>
              <a:rPr lang="en-US" sz="2000" b="1" spc="-15" dirty="0">
                <a:cs typeface="Times New Roman" panose="02020603050405020304" pitchFamily="18" charset="0"/>
              </a:rPr>
              <a:t>Values to Love: </a:t>
            </a:r>
            <a:r>
              <a:rPr lang="en-US" sz="2000" spc="-15" dirty="0">
                <a:cs typeface="Times New Roman" panose="02020603050405020304" pitchFamily="18" charset="0"/>
              </a:rPr>
              <a:t>Acceptance, affection, care, compassion, consideration, dedication, devotion, empathy, forgiveness, friendship, generosity, gentleness, humanness, interdependence, kindness, patience, patriotism, reverence, sacrifice, sharing, sympathy, thoughtfulness, tolerance and trust.</a:t>
            </a:r>
          </a:p>
          <a:p>
            <a:pPr algn="just"/>
            <a:r>
              <a:rPr lang="en-US" sz="2000" b="1" spc="-15" dirty="0">
                <a:cs typeface="Times New Roman" panose="02020603050405020304" pitchFamily="18" charset="0"/>
              </a:rPr>
              <a:t>Values to non-violence :</a:t>
            </a:r>
          </a:p>
          <a:p>
            <a:pPr marL="514350" indent="-514350" algn="just">
              <a:buAutoNum type="romanLcParenR"/>
            </a:pPr>
            <a:r>
              <a:rPr lang="en-US" sz="2000" b="1" spc="-15" dirty="0">
                <a:cs typeface="Times New Roman" panose="02020603050405020304" pitchFamily="18" charset="0"/>
              </a:rPr>
              <a:t>Psychological: </a:t>
            </a:r>
            <a:r>
              <a:rPr lang="en-US" sz="2000" spc="-15" dirty="0">
                <a:cs typeface="Times New Roman" panose="02020603050405020304" pitchFamily="18" charset="0"/>
              </a:rPr>
              <a:t>Benevolence (kindness), compassion, concern for others, consideration, forgiveness, manners, happiness, loyalty, morality and universal love (accept everything)</a:t>
            </a:r>
          </a:p>
          <a:p>
            <a:pPr marL="514350" indent="-514350" algn="just">
              <a:buAutoNum type="romanLcParenR"/>
            </a:pPr>
            <a:r>
              <a:rPr lang="en-US" sz="2000" b="1" spc="-15" dirty="0">
                <a:cs typeface="Times New Roman" panose="02020603050405020304" pitchFamily="18" charset="0"/>
              </a:rPr>
              <a:t>Social: </a:t>
            </a:r>
            <a:r>
              <a:rPr lang="en-US" sz="2000" spc="-15" dirty="0">
                <a:cs typeface="Times New Roman" panose="02020603050405020304" pitchFamily="18" charset="0"/>
              </a:rPr>
              <a:t>Appreciation of other cultures and religions, brotherhood, care of environment, citizenship, equality, harmlessness, national awareness, perseverance, respect for property, and social justice.</a:t>
            </a:r>
            <a:endParaRPr lang="en-US" sz="2000" b="1" spc="-15" dirty="0">
              <a:cs typeface="Times New Roman" panose="02020603050405020304" pitchFamily="18" charset="0"/>
            </a:endParaRPr>
          </a:p>
        </p:txBody>
      </p:sp>
      <p:pic>
        <p:nvPicPr>
          <p:cNvPr id="4" name="Picture 3">
            <a:extLst>
              <a:ext uri="{FF2B5EF4-FFF2-40B4-BE49-F238E27FC236}">
                <a16:creationId xmlns:a16="http://schemas.microsoft.com/office/drawing/2014/main" id="{22D64CE4-D4B0-31AC-362A-BD4DD0AE2530}"/>
              </a:ext>
            </a:extLst>
          </p:cNvPr>
          <p:cNvPicPr>
            <a:picLocks noChangeAspect="1"/>
          </p:cNvPicPr>
          <p:nvPr/>
        </p:nvPicPr>
        <p:blipFill>
          <a:blip r:embed="rId2"/>
          <a:stretch>
            <a:fillRect/>
          </a:stretch>
        </p:blipFill>
        <p:spPr>
          <a:xfrm>
            <a:off x="8936454" y="0"/>
            <a:ext cx="3255546" cy="1201016"/>
          </a:xfrm>
          <a:prstGeom prst="rect">
            <a:avLst/>
          </a:prstGeom>
        </p:spPr>
      </p:pic>
      <p:pic>
        <p:nvPicPr>
          <p:cNvPr id="2" name="Picture 1">
            <a:extLst>
              <a:ext uri="{FF2B5EF4-FFF2-40B4-BE49-F238E27FC236}">
                <a16:creationId xmlns:a16="http://schemas.microsoft.com/office/drawing/2014/main" id="{0E5C9495-0DA1-8FFD-424C-BB544D09DE1A}"/>
              </a:ext>
            </a:extLst>
          </p:cNvPr>
          <p:cNvPicPr>
            <a:picLocks noChangeAspect="1"/>
          </p:cNvPicPr>
          <p:nvPr/>
        </p:nvPicPr>
        <p:blipFill>
          <a:blip r:embed="rId3"/>
          <a:stretch>
            <a:fillRect/>
          </a:stretch>
        </p:blipFill>
        <p:spPr>
          <a:xfrm>
            <a:off x="9922933" y="2874432"/>
            <a:ext cx="2269067" cy="2505941"/>
          </a:xfrm>
          <a:prstGeom prst="rect">
            <a:avLst/>
          </a:prstGeom>
        </p:spPr>
      </p:pic>
    </p:spTree>
    <p:extLst>
      <p:ext uri="{BB962C8B-B14F-4D97-AF65-F5344CB8AC3E}">
        <p14:creationId xmlns:p14="http://schemas.microsoft.com/office/powerpoint/2010/main" val="341278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F151AB-04AD-385B-BD0B-532980602B70}"/>
              </a:ext>
            </a:extLst>
          </p:cNvPr>
          <p:cNvSpPr>
            <a:spLocks noGrp="1"/>
          </p:cNvSpPr>
          <p:nvPr>
            <p:ph type="subTitle" idx="1"/>
          </p:nvPr>
        </p:nvSpPr>
        <p:spPr>
          <a:xfrm>
            <a:off x="584472" y="990600"/>
            <a:ext cx="8356328" cy="4984137"/>
          </a:xfrm>
        </p:spPr>
        <p:txBody>
          <a:bodyPr>
            <a:normAutofit/>
          </a:bodyPr>
          <a:lstStyle/>
          <a:p>
            <a:pPr algn="just"/>
            <a:r>
              <a:rPr lang="en-IN" sz="1800" b="1" i="1" u="sng" strike="noStrike" baseline="0" dirty="0">
                <a:cs typeface="Times New Roman" panose="02020603050405020304" pitchFamily="18" charset="0"/>
              </a:rPr>
              <a:t>Need for Value Education:</a:t>
            </a:r>
          </a:p>
          <a:p>
            <a:pPr marL="285750" indent="-285750" algn="just">
              <a:buFont typeface="Arial" panose="020B0604020202020204" pitchFamily="34" charset="0"/>
              <a:buChar char="•"/>
            </a:pPr>
            <a:r>
              <a:rPr lang="en-US" sz="1800" b="0" i="0" u="none" strike="noStrike" baseline="0" dirty="0">
                <a:cs typeface="Times New Roman" panose="02020603050405020304" pitchFamily="18" charset="0"/>
              </a:rPr>
              <a:t>All human beings aspire for a happy, fulfilling life</a:t>
            </a:r>
            <a:endParaRPr lang="en-US" sz="1800" dirty="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cs typeface="Times New Roman" panose="02020603050405020304" pitchFamily="18" charset="0"/>
              </a:rPr>
              <a:t>For a human being, there are two important </a:t>
            </a:r>
            <a:r>
              <a:rPr lang="en-IN" sz="1800" b="0" i="0" u="none" strike="noStrike" baseline="0" dirty="0">
                <a:cs typeface="Times New Roman" panose="02020603050405020304" pitchFamily="18" charset="0"/>
              </a:rPr>
              <a:t>questions pertaining to this:</a:t>
            </a:r>
          </a:p>
          <a:p>
            <a:pPr algn="just"/>
            <a:r>
              <a:rPr lang="en-US" sz="1800" b="1" i="0" u="none" strike="noStrike" baseline="0" dirty="0">
                <a:cs typeface="Times New Roman" panose="02020603050405020304" pitchFamily="18" charset="0"/>
              </a:rPr>
              <a:t>• What is my aspiration? (What to do?)</a:t>
            </a:r>
          </a:p>
          <a:p>
            <a:pPr algn="just"/>
            <a:r>
              <a:rPr lang="en-US" sz="1800" b="1" i="0" u="none" strike="noStrike" baseline="0" dirty="0">
                <a:cs typeface="Times New Roman" panose="02020603050405020304" pitchFamily="18" charset="0"/>
              </a:rPr>
              <a:t>• How to fulfil my aspiration? (How to do?)</a:t>
            </a:r>
          </a:p>
          <a:p>
            <a:pPr marL="285750" indent="-285750" algn="just">
              <a:buFont typeface="Arial" panose="020B0604020202020204" pitchFamily="34" charset="0"/>
              <a:buChar char="•"/>
            </a:pPr>
            <a:r>
              <a:rPr lang="en-US" sz="1800" b="0" i="0" u="none" strike="noStrike" baseline="0" dirty="0">
                <a:cs typeface="Times New Roman" panose="02020603050405020304" pitchFamily="18" charset="0"/>
              </a:rPr>
              <a:t>The purpose of Value education is to facilitate the development of clarity on the aspiration and adequate </a:t>
            </a:r>
            <a:r>
              <a:rPr lang="en-IN" sz="1800" b="0" i="0" u="none" strike="noStrike" baseline="0" dirty="0">
                <a:cs typeface="Times New Roman" panose="02020603050405020304" pitchFamily="18" charset="0"/>
              </a:rPr>
              <a:t>competence to actualize it</a:t>
            </a:r>
          </a:p>
          <a:p>
            <a:pPr marL="285750" indent="-285750" algn="just">
              <a:buFont typeface="Arial" panose="020B0604020202020204" pitchFamily="34" charset="0"/>
              <a:buChar char="•"/>
            </a:pPr>
            <a:r>
              <a:rPr lang="en-US" sz="1800" b="0" i="0" u="none" strike="noStrike" baseline="0" dirty="0">
                <a:cs typeface="Times New Roman" panose="02020603050405020304" pitchFamily="18" charset="0"/>
              </a:rPr>
              <a:t>For this, it is essential to understand what a happy, fulfilling and successful life is – what is really valuable for human being; what is our purpose as a human being? </a:t>
            </a:r>
            <a:r>
              <a:rPr lang="en-US" sz="1800" b="1" i="0" u="none" strike="noStrike" baseline="0" dirty="0">
                <a:cs typeface="Times New Roman" panose="02020603050405020304" pitchFamily="18" charset="0"/>
              </a:rPr>
              <a:t>Understanding human aspiration, or what is really valuable for human being, is the value domain</a:t>
            </a:r>
            <a:endParaRPr lang="en-US" sz="1800" b="0" i="0" u="none" strike="noStrike" baseline="0" dirty="0">
              <a:cs typeface="Times New Roman" panose="02020603050405020304" pitchFamily="18" charset="0"/>
            </a:endParaRPr>
          </a:p>
          <a:p>
            <a:pPr marL="285750" indent="-285750" algn="just">
              <a:buFont typeface="Arial" panose="020B0604020202020204" pitchFamily="34" charset="0"/>
              <a:buChar char="•"/>
            </a:pPr>
            <a:r>
              <a:rPr lang="en-US" sz="1800" b="1" i="0" u="none" strike="noStrike" baseline="0" dirty="0">
                <a:cs typeface="Times New Roman" panose="02020603050405020304" pitchFamily="18" charset="0"/>
              </a:rPr>
              <a:t>It enables us to understand our aspirations and visualize our goals for a fulfilling life </a:t>
            </a:r>
            <a:r>
              <a:rPr lang="en-US" sz="1800" b="0" i="0" u="none" strike="noStrike" baseline="0" dirty="0">
                <a:cs typeface="Times New Roman" panose="02020603050405020304" pitchFamily="18" charset="0"/>
              </a:rPr>
              <a:t>and indicates the direction for their fulfillment. In relation to these issues, it also helps to remove our confusions and contradictions. In that sense, VE addresses the issues related </a:t>
            </a:r>
            <a:r>
              <a:rPr lang="en-IN" sz="1800" b="0" i="0" u="none" strike="noStrike" baseline="0" dirty="0">
                <a:cs typeface="Times New Roman" panose="02020603050405020304" pitchFamily="18" charset="0"/>
              </a:rPr>
              <a:t>to ‘what to do?’.</a:t>
            </a:r>
            <a:endParaRPr lang="en-IN" sz="1800" dirty="0">
              <a:cs typeface="Times New Roman" panose="02020603050405020304" pitchFamily="18" charset="0"/>
            </a:endParaRPr>
          </a:p>
        </p:txBody>
      </p:sp>
      <p:pic>
        <p:nvPicPr>
          <p:cNvPr id="4" name="Picture 3">
            <a:extLst>
              <a:ext uri="{FF2B5EF4-FFF2-40B4-BE49-F238E27FC236}">
                <a16:creationId xmlns:a16="http://schemas.microsoft.com/office/drawing/2014/main" id="{E9FDE1F4-ADFB-876D-CEB3-4D1F319D972D}"/>
              </a:ext>
            </a:extLst>
          </p:cNvPr>
          <p:cNvPicPr>
            <a:picLocks noChangeAspect="1"/>
          </p:cNvPicPr>
          <p:nvPr/>
        </p:nvPicPr>
        <p:blipFill>
          <a:blip r:embed="rId2"/>
          <a:stretch>
            <a:fillRect/>
          </a:stretch>
        </p:blipFill>
        <p:spPr>
          <a:xfrm>
            <a:off x="9550400" y="0"/>
            <a:ext cx="2641600" cy="990600"/>
          </a:xfrm>
          <a:prstGeom prst="rect">
            <a:avLst/>
          </a:prstGeom>
        </p:spPr>
      </p:pic>
      <p:pic>
        <p:nvPicPr>
          <p:cNvPr id="2" name="Picture 1">
            <a:extLst>
              <a:ext uri="{FF2B5EF4-FFF2-40B4-BE49-F238E27FC236}">
                <a16:creationId xmlns:a16="http://schemas.microsoft.com/office/drawing/2014/main" id="{43E788ED-0CEB-1DB7-FD95-029EA7486AEF}"/>
              </a:ext>
            </a:extLst>
          </p:cNvPr>
          <p:cNvPicPr>
            <a:picLocks noChangeAspect="1"/>
          </p:cNvPicPr>
          <p:nvPr/>
        </p:nvPicPr>
        <p:blipFill>
          <a:blip r:embed="rId3"/>
          <a:stretch>
            <a:fillRect/>
          </a:stretch>
        </p:blipFill>
        <p:spPr>
          <a:xfrm>
            <a:off x="9152466" y="990600"/>
            <a:ext cx="3039534" cy="3141134"/>
          </a:xfrm>
          <a:prstGeom prst="rect">
            <a:avLst/>
          </a:prstGeom>
        </p:spPr>
      </p:pic>
      <p:pic>
        <p:nvPicPr>
          <p:cNvPr id="5" name="Picture 4">
            <a:extLst>
              <a:ext uri="{FF2B5EF4-FFF2-40B4-BE49-F238E27FC236}">
                <a16:creationId xmlns:a16="http://schemas.microsoft.com/office/drawing/2014/main" id="{73935909-509F-3CC2-A466-F45C86D791E2}"/>
              </a:ext>
            </a:extLst>
          </p:cNvPr>
          <p:cNvPicPr>
            <a:picLocks noChangeAspect="1"/>
          </p:cNvPicPr>
          <p:nvPr/>
        </p:nvPicPr>
        <p:blipFill>
          <a:blip r:embed="rId4"/>
          <a:stretch>
            <a:fillRect/>
          </a:stretch>
        </p:blipFill>
        <p:spPr>
          <a:xfrm>
            <a:off x="9152466" y="4131734"/>
            <a:ext cx="3039534" cy="2726266"/>
          </a:xfrm>
          <a:prstGeom prst="rect">
            <a:avLst/>
          </a:prstGeom>
        </p:spPr>
      </p:pic>
    </p:spTree>
    <p:extLst>
      <p:ext uri="{BB962C8B-B14F-4D97-AF65-F5344CB8AC3E}">
        <p14:creationId xmlns:p14="http://schemas.microsoft.com/office/powerpoint/2010/main" val="801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6609</TotalTime>
  <Words>8764</Words>
  <Application>Microsoft Office PowerPoint</Application>
  <PresentationFormat>Widescreen</PresentationFormat>
  <Paragraphs>523</Paragraphs>
  <Slides>52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Aclonica</vt:lpstr>
      <vt:lpstr>Arial</vt:lpstr>
      <vt:lpstr>Calibri</vt:lpstr>
      <vt:lpstr>Calibri Light</vt:lpstr>
      <vt:lpstr>Georgia</vt:lpstr>
      <vt:lpstr>Symbol</vt:lpstr>
      <vt:lpstr>times new roman</vt:lpstr>
      <vt:lpstr>times new roman</vt:lpstr>
      <vt:lpstr>Wingdings</vt:lpstr>
      <vt:lpstr>Office Theme</vt:lpstr>
      <vt:lpstr>UNIVERSAL HUMAN VALUES (UHV38)</vt:lpstr>
      <vt:lpstr>PowerPoint Presentation</vt:lpstr>
      <vt:lpstr>OVERVIEW</vt:lpstr>
      <vt:lpstr>PowerPoint Presentation</vt:lpstr>
      <vt:lpstr>CASE STUDY: SATYA NARAYAN NADELLA </vt:lpstr>
      <vt:lpstr>Importance of Value Based Education </vt:lpstr>
      <vt:lpstr>PowerPoint Presentation</vt:lpstr>
      <vt:lpstr>PowerPoint Presentation</vt:lpstr>
      <vt:lpstr>PowerPoint Presentation</vt:lpstr>
      <vt:lpstr>All Human Beings are Equal </vt:lpstr>
      <vt:lpstr>PowerPoint Presentation</vt:lpstr>
      <vt:lpstr>CASE STUDY: ON MORALS &amp; BAD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Example of misuse of Resources </vt:lpstr>
      <vt:lpstr>PowerPoint Presentation</vt:lpstr>
      <vt:lpstr>PowerPoint Presentation</vt:lpstr>
      <vt:lpstr>Ex: Sitting in a hot room… we are uncomfortable &amp; unhappy</vt:lpstr>
      <vt:lpstr>Ex: Sitting in an AC room… with someone we are opposed to…</vt:lpstr>
      <vt:lpstr>Ex: Sitting alone in an AC room… thinking about one we oppose...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  Course Introduction - Need, Basic Guidelines, Content and Process for Value                             Education</dc:title>
  <dc:creator>Dr.H.S.Niranjana Murthy</dc:creator>
  <cp:lastModifiedBy>ADMIN</cp:lastModifiedBy>
  <cp:revision>100</cp:revision>
  <dcterms:created xsi:type="dcterms:W3CDTF">2022-10-29T10:40:57Z</dcterms:created>
  <dcterms:modified xsi:type="dcterms:W3CDTF">2022-11-22T06:18:34Z</dcterms:modified>
</cp:coreProperties>
</file>